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handoutMasterIdLst>
    <p:handoutMasterId r:id="rId41"/>
  </p:handoutMasterIdLst>
  <p:sldIdLst>
    <p:sldId id="497" r:id="rId2"/>
    <p:sldId id="490" r:id="rId3"/>
    <p:sldId id="491" r:id="rId4"/>
    <p:sldId id="492" r:id="rId5"/>
    <p:sldId id="494" r:id="rId6"/>
    <p:sldId id="495" r:id="rId7"/>
    <p:sldId id="460" r:id="rId8"/>
    <p:sldId id="461" r:id="rId9"/>
    <p:sldId id="462" r:id="rId10"/>
    <p:sldId id="464" r:id="rId11"/>
    <p:sldId id="498" r:id="rId12"/>
    <p:sldId id="499" r:id="rId13"/>
    <p:sldId id="463" r:id="rId14"/>
    <p:sldId id="465" r:id="rId15"/>
    <p:sldId id="466" r:id="rId16"/>
    <p:sldId id="467" r:id="rId17"/>
    <p:sldId id="468" r:id="rId18"/>
    <p:sldId id="469" r:id="rId19"/>
    <p:sldId id="470" r:id="rId20"/>
    <p:sldId id="500" r:id="rId21"/>
    <p:sldId id="501" r:id="rId22"/>
    <p:sldId id="471" r:id="rId23"/>
    <p:sldId id="472" r:id="rId24"/>
    <p:sldId id="502" r:id="rId25"/>
    <p:sldId id="503" r:id="rId26"/>
    <p:sldId id="505" r:id="rId27"/>
    <p:sldId id="473" r:id="rId28"/>
    <p:sldId id="474" r:id="rId29"/>
    <p:sldId id="475" r:id="rId30"/>
    <p:sldId id="508" r:id="rId31"/>
    <p:sldId id="509" r:id="rId32"/>
    <p:sldId id="510" r:id="rId33"/>
    <p:sldId id="511" r:id="rId34"/>
    <p:sldId id="512" r:id="rId35"/>
    <p:sldId id="513" r:id="rId36"/>
    <p:sldId id="514" r:id="rId37"/>
    <p:sldId id="486" r:id="rId38"/>
    <p:sldId id="481" r:id="rId39"/>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24">
          <p15:clr>
            <a:srgbClr val="A4A3A4"/>
          </p15:clr>
        </p15:guide>
        <p15:guide id="2" pos="28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77A"/>
    <a:srgbClr val="5CDBAA"/>
    <a:srgbClr val="A6EBD1"/>
    <a:srgbClr val="40D59B"/>
    <a:srgbClr val="A0C101"/>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86876" autoAdjust="0"/>
  </p:normalViewPr>
  <p:slideViewPr>
    <p:cSldViewPr snapToGrid="0" showGuides="1">
      <p:cViewPr varScale="1">
        <p:scale>
          <a:sx n="75" d="100"/>
          <a:sy n="75" d="100"/>
        </p:scale>
        <p:origin x="-984" y="-82"/>
      </p:cViewPr>
      <p:guideLst>
        <p:guide orient="horz" pos="2124"/>
        <p:guide pos="2861"/>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noProof="1" smtClean="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wrap="square" lIns="91440" tIns="45720" rIns="91440" bIns="45720" numCol="1" anchor="b" anchorCtr="0" compatLnSpc="1"/>
          <a:lstStyle/>
          <a:p>
            <a:pPr lvl="0" algn="r" eaLnBrk="1" hangingPunct="1"/>
            <a:fld id="{9A0DB2DC-4C9A-4742-B13C-FB6460FD3503}" type="slidenum">
              <a:rPr lang="zh-CN" altLang="en-US" sz="1200" dirty="0">
                <a:solidFill>
                  <a:srgbClr val="898989"/>
                </a:solidFill>
                <a:sym typeface="微软雅黑" panose="020B0503020204020204" pitchFamily="34" charset="-122"/>
              </a:rPr>
              <a:t>‹#›</a:t>
            </a:fld>
            <a:endParaRPr lang="zh-CN" altLang="en-US" sz="1200" dirty="0">
              <a:solidFill>
                <a:srgbClr val="89898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788084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buFont typeface="Arial" panose="020B0604020202020204" pitchFamily="34" charset="0"/>
              <a:buNone/>
              <a:defRPr sz="1200" noProof="1"/>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buFont typeface="Arial" panose="020B0604020202020204" pitchFamily="34" charset="0"/>
              <a:buNone/>
              <a:defRPr sz="1200" noProof="1">
                <a:latin typeface="Arial" panose="020B0604020202020204" pitchFamily="34" charset="0"/>
                <a:ea typeface="+mn-ea"/>
              </a:defRPr>
            </a:lvl1pPr>
          </a:lstStyle>
          <a:p>
            <a:pPr marL="0" marR="0" lvl="0" indent="0" algn="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mn-ea"/>
              <a:cs typeface="+mn-cs"/>
            </a:endParaRPr>
          </a:p>
        </p:txBody>
      </p:sp>
      <p:sp>
        <p:nvSpPr>
          <p:cNvPr id="12292"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4101" name="备注占位符 4"/>
          <p:cNvSpPr>
            <a:spLocks noGrp="1" noChangeArrowheads="1"/>
          </p:cNvSpPr>
          <p:nvPr>
            <p:ph type="body" sz="quarter" idx="4294967295"/>
          </p:nvPr>
        </p:nvSpPr>
        <p:spPr bwMode="auto">
          <a:xfrm>
            <a:off x="685800" y="4400550"/>
            <a:ext cx="5486400" cy="3600450"/>
          </a:xfrm>
          <a:prstGeom prst="rect">
            <a:avLst/>
          </a:prstGeom>
          <a:no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buFont typeface="Arial" panose="020B0604020202020204" pitchFamily="34" charset="0"/>
              <a:buNone/>
              <a:defRPr sz="1200" noProof="1"/>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hangingPunct="1"/>
            <a:fld id="{9A0DB2DC-4C9A-4742-B13C-FB6460FD3503}" type="slidenum">
              <a:rPr lang="zh-CN" altLang="en-US" sz="1200" dirty="0">
                <a:latin typeface="Calibri" panose="020F0502020204030204" pitchFamily="34" charset="0"/>
              </a:rPr>
              <a:t>‹#›</a:t>
            </a:fld>
            <a:endParaRPr lang="zh-CN" altLang="en-US" sz="1200" dirty="0">
              <a:latin typeface="Calibri" panose="020F0502020204030204" pitchFamily="34" charset="0"/>
            </a:endParaRPr>
          </a:p>
        </p:txBody>
      </p:sp>
    </p:spTree>
    <p:extLst>
      <p:ext uri="{BB962C8B-B14F-4D97-AF65-F5344CB8AC3E}">
        <p14:creationId xmlns:p14="http://schemas.microsoft.com/office/powerpoint/2010/main" val="3964393386"/>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ln>
            <a:miter lim="800000"/>
          </a:ln>
        </p:spPr>
      </p:sp>
      <p:sp>
        <p:nvSpPr>
          <p:cNvPr id="13315" name="文本占位符 2"/>
          <p:cNvSpPr>
            <a:spLocks noGrp="1"/>
          </p:cNvSpPr>
          <p:nvPr>
            <p:ph type="body"/>
          </p:nvPr>
        </p:nvSpPr>
        <p:spPr/>
        <p:txBody>
          <a:bodyPr wrap="square" lIns="91440" tIns="45720" rIns="91440" bIns="45720" anchor="t"/>
          <a:lstStyle/>
          <a:p>
            <a:pPr lvl="0"/>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idx="4294967295"/>
          </p:nvPr>
        </p:nvSpPr>
        <p:spPr/>
      </p:sp>
      <p:sp>
        <p:nvSpPr>
          <p:cNvPr id="13315" name="文本占位符 2"/>
          <p:cNvSpPr>
            <a:spLocks noGrp="1" noChangeArrowheads="1"/>
          </p:cNvSpPr>
          <p:nvPr>
            <p:ph type="body" idx="4294967295"/>
          </p:nvPr>
        </p:nvSpPr>
        <p:spPr/>
        <p:txBody>
          <a:bodyPr/>
          <a:lstStyle/>
          <a:p>
            <a:pPr eaLnBrk="1" hangingPunct="1"/>
            <a:r>
              <a:rPr lang="zh-CN" altLang="en-US" dirty="0">
                <a:latin typeface="Arial" panose="020B0604020202020204" pitchFamily="34" charset="0"/>
              </a:rPr>
              <a:t>教学指导：</a:t>
            </a:r>
          </a:p>
          <a:p>
            <a:pPr eaLnBrk="1" hangingPunct="1"/>
            <a:r>
              <a:rPr lang="zh-CN" altLang="en-US" dirty="0">
                <a:latin typeface="Arial" panose="020B0604020202020204" pitchFamily="34" charset="0"/>
              </a:rPr>
              <a:t>先让学生分析图一的页面，如何去布局？然后展示使用之前学的知识的布局方法（即图二）；</a:t>
            </a:r>
          </a:p>
          <a:p>
            <a:pPr eaLnBrk="1" hangingPunct="1"/>
            <a:r>
              <a:rPr lang="zh-CN" altLang="en-US" dirty="0">
                <a:latin typeface="Arial" panose="020B0604020202020204" pitchFamily="34" charset="0"/>
              </a:rPr>
              <a:t>从这种布局可得出以下结论，过渡到下页</a:t>
            </a:r>
          </a:p>
          <a:p>
            <a:pPr eaLnBrk="1" hangingPunct="1"/>
            <a:endParaRPr lang="zh-CN" altLang="en-US" dirty="0">
              <a:latin typeface="Arial" panose="020B0604020202020204" pitchFamily="34" charset="0"/>
            </a:endParaRPr>
          </a:p>
        </p:txBody>
      </p:sp>
      <p:sp>
        <p:nvSpPr>
          <p:cNvPr id="133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fld id="{CFA60C51-E2AC-4C12-A8B4-E1C3C3D8155F}" type="slidenum">
              <a:rPr lang="zh-CN" altLang="en-US" smtClean="0">
                <a:latin typeface="Calibri" panose="020F0502020204030204" pitchFamily="34" charset="0"/>
              </a:rPr>
              <a:t>10</a:t>
            </a:fld>
            <a:endParaRPr lang="zh-CN" altLang="en-US">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r>
              <a:rPr lang="zh-CN" altLang="en-US"/>
              <a:t>教学指导：</a:t>
            </a:r>
          </a:p>
          <a:p>
            <a:r>
              <a:rPr lang="zh-CN" altLang="en-US"/>
              <a:t>讲解各个标签的意思，代表什么作用以及每个标签的使用场景，然后使用新增的标签布局示例</a:t>
            </a:r>
            <a:r>
              <a:rPr lang="en-US" altLang="zh-CN"/>
              <a:t>01</a:t>
            </a:r>
            <a:r>
              <a:rPr lang="zh-CN" altLang="en-US"/>
              <a:t>案例</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r>
              <a:rPr lang="zh-CN" altLang="en-US" dirty="0"/>
              <a:t>教学指导：</a:t>
            </a:r>
          </a:p>
          <a:p>
            <a:r>
              <a:rPr lang="zh-CN" altLang="en-US" dirty="0"/>
              <a:t>标红的几个标签，告知学生为重点，后面会拿出单独的</a:t>
            </a:r>
            <a:r>
              <a:rPr lang="en-US" altLang="zh-CN" dirty="0"/>
              <a:t>2-3</a:t>
            </a:r>
            <a:r>
              <a:rPr lang="zh-CN" altLang="en-US" dirty="0"/>
              <a:t>次课专门讲解，本节课了解即可，后面重点学习</a:t>
            </a:r>
          </a:p>
          <a:p>
            <a:r>
              <a:rPr lang="zh-CN" altLang="en-US" dirty="0"/>
              <a:t>然后重点讲解后面三个标签的作用，</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r>
              <a:rPr lang="zh-CN" altLang="en-US"/>
              <a:t>教学指导：</a:t>
            </a:r>
          </a:p>
          <a:p>
            <a:r>
              <a:rPr lang="zh-CN" altLang="en-US"/>
              <a:t>这部分知识了解即可，不做重点讲解</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r>
              <a:rPr lang="zh-CN" altLang="en-US">
                <a:sym typeface="+mn-ea"/>
              </a:rPr>
              <a:t>教学指导：</a:t>
            </a:r>
          </a:p>
          <a:p>
            <a:r>
              <a:rPr lang="zh-CN" altLang="en-US">
                <a:sym typeface="+mn-ea"/>
              </a:rPr>
              <a:t>讲解各个属性的意思，代表什么作用以及每个属性的使用场景，然后演示示例</a:t>
            </a:r>
            <a:r>
              <a:rPr lang="en-US" altLang="zh-CN">
                <a:sym typeface="+mn-ea"/>
              </a:rPr>
              <a:t>04</a:t>
            </a:r>
          </a:p>
          <a:p>
            <a:r>
              <a:rPr lang="zh-CN" altLang="en-US">
                <a:sym typeface="+mn-ea"/>
              </a:rPr>
              <a:t>注意：</a:t>
            </a:r>
          </a:p>
          <a:p>
            <a:r>
              <a:rPr lang="zh-CN" altLang="en-US">
                <a:sym typeface="+mn-ea"/>
              </a:rPr>
              <a:t>需要使用js控制属性designMode属性</a:t>
            </a:r>
          </a:p>
          <a:p>
            <a:r>
              <a:rPr lang="zh-CN" altLang="en-US">
                <a:sym typeface="+mn-ea"/>
              </a:rPr>
              <a:t>* on:表示页面所有元素可编辑；</a:t>
            </a:r>
          </a:p>
          <a:p>
            <a:r>
              <a:rPr lang="zh-CN" altLang="en-US">
                <a:sym typeface="+mn-ea"/>
              </a:rPr>
              <a:t>* off:表示页面所有元素不可编辑；</a:t>
            </a:r>
          </a:p>
          <a:p>
            <a:r>
              <a:rPr lang="zh-CN" altLang="en-US">
                <a:sym typeface="+mn-ea"/>
              </a:rPr>
              <a:t>document.designMode="on";</a:t>
            </a:r>
          </a:p>
          <a:p>
            <a:r>
              <a:rPr lang="zh-CN" altLang="en-US">
                <a:sym typeface="+mn-ea"/>
              </a:rPr>
              <a:t>document.designMode="off";</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r>
              <a:rPr lang="zh-CN" altLang="en-US">
                <a:sym typeface="+mn-ea"/>
              </a:rPr>
              <a:t>教学指导：</a:t>
            </a:r>
            <a:endParaRPr lang="zh-CN" altLang="en-US"/>
          </a:p>
          <a:p>
            <a:r>
              <a:rPr lang="zh-CN" altLang="en-US">
                <a:sym typeface="+mn-ea"/>
              </a:rPr>
              <a:t>这部分知识了解即可，不做重点讲解</a:t>
            </a:r>
            <a:endParaRPr lang="zh-CN" altLang="en-US"/>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r>
              <a:rPr lang="zh-CN" altLang="en-US">
                <a:sym typeface="+mn-ea"/>
              </a:rPr>
              <a:t>教学指导：</a:t>
            </a:r>
          </a:p>
          <a:p>
            <a:r>
              <a:rPr lang="zh-CN" altLang="en-US">
                <a:sym typeface="+mn-ea"/>
              </a:rPr>
              <a:t>讲解各个选择器的意思，代表什么作用以及每个选择器的使用场景，然后演示示例</a:t>
            </a:r>
            <a:r>
              <a:rPr lang="en-US" altLang="zh-CN">
                <a:sym typeface="+mn-ea"/>
              </a:rPr>
              <a:t>05</a:t>
            </a:r>
          </a:p>
          <a:p>
            <a:r>
              <a:rPr lang="zh-CN" altLang="en-US">
                <a:sym typeface="+mn-ea"/>
              </a:rPr>
              <a:t>注意：</a:t>
            </a:r>
            <a:r>
              <a:rPr lang="en-US" altLang="zh-CN">
                <a:sym typeface="+mn-ea"/>
              </a:rPr>
              <a:t>last-last</a:t>
            </a:r>
            <a:r>
              <a:rPr lang="zh-CN" altLang="en-US">
                <a:sym typeface="+mn-ea"/>
              </a:rPr>
              <a:t>以及</a:t>
            </a:r>
            <a:r>
              <a:rPr lang="en-US" altLang="zh-CN">
                <a:sym typeface="+mn-ea"/>
              </a:rPr>
              <a:t>first-child</a:t>
            </a:r>
            <a:r>
              <a:rPr lang="zh-CN" altLang="en-US">
                <a:sym typeface="+mn-ea"/>
              </a:rPr>
              <a:t>与</a:t>
            </a:r>
            <a:r>
              <a:rPr lang="en-US" altLang="zh-CN">
                <a:sym typeface="+mn-ea"/>
              </a:rPr>
              <a:t>first-of-type</a:t>
            </a:r>
            <a:r>
              <a:rPr lang="zh-CN" altLang="en-US">
                <a:sym typeface="+mn-ea"/>
              </a:rPr>
              <a:t>以及</a:t>
            </a:r>
            <a:r>
              <a:rPr lang="en-US" altLang="zh-CN">
                <a:sym typeface="+mn-ea"/>
              </a:rPr>
              <a:t>last-of-type</a:t>
            </a:r>
            <a:r>
              <a:rPr lang="zh-CN" altLang="en-US">
                <a:sym typeface="+mn-ea"/>
              </a:rPr>
              <a:t>的作用是一样的</a:t>
            </a:r>
          </a:p>
          <a:p>
            <a:endParaRPr lang="en-US" altLang="zh-CN">
              <a:sym typeface="+mn-ea"/>
            </a:endParaRPr>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r>
              <a:rPr lang="zh-CN" altLang="en-US"/>
              <a:t>教学指导：</a:t>
            </a:r>
          </a:p>
          <a:p>
            <a:r>
              <a:rPr lang="zh-CN" altLang="en-US"/>
              <a:t>通过上面几句话，演示示例</a:t>
            </a:r>
            <a:r>
              <a:rPr lang="en-US" altLang="zh-CN"/>
              <a:t>06</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、根据页面效果图讲解需求说明</a:t>
            </a:r>
            <a:endParaRPr lang="en-US" altLang="zh-CN" dirty="0"/>
          </a:p>
          <a:p>
            <a:r>
              <a:rPr lang="en-US" altLang="zh-CN" dirty="0"/>
              <a:t>2</a:t>
            </a:r>
            <a:r>
              <a:rPr lang="zh-CN" altLang="en-US" dirty="0"/>
              <a:t>、学生制作页面，讲师巡回指导</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20</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p:sp>
      <p:sp>
        <p:nvSpPr>
          <p:cNvPr id="1157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ea typeface="宋体" panose="02010600030101010101" pitchFamily="2" charset="-122"/>
              </a:rPr>
              <a:t>教学指导：</a:t>
            </a:r>
            <a:endParaRPr lang="en-US" altLang="zh-CN">
              <a:ea typeface="宋体" panose="02010600030101010101" pitchFamily="2" charset="-122"/>
            </a:endParaRPr>
          </a:p>
          <a:p>
            <a:r>
              <a:rPr lang="en-US" altLang="zh-CN">
                <a:ea typeface="宋体" panose="02010600030101010101" pitchFamily="2" charset="-122"/>
              </a:rPr>
              <a:t>xxxxxxx</a:t>
            </a:r>
            <a:endParaRPr lang="zh-CN" altLang="en-US">
              <a:ea typeface="宋体" panose="02010600030101010101" pitchFamily="2" charset="-122"/>
            </a:endParaRPr>
          </a:p>
          <a:p>
            <a:endParaRPr lang="zh-CN" altLang="en-US">
              <a:ea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41494AB7-8625-4824-800A-BD39FB2F59E6}" type="slidenum">
              <a:rPr lang="zh-CN" altLang="en-US" smtClean="0"/>
              <a:t>21</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idx="4294967295"/>
          </p:nvPr>
        </p:nvSpPr>
        <p:spPr/>
      </p:sp>
      <p:sp>
        <p:nvSpPr>
          <p:cNvPr id="13315" name="文本占位符 2"/>
          <p:cNvSpPr>
            <a:spLocks noGrp="1" noChangeArrowheads="1"/>
          </p:cNvSpPr>
          <p:nvPr>
            <p:ph type="body" idx="4294967295"/>
          </p:nvPr>
        </p:nvSpPr>
        <p:spPr/>
        <p:txBody>
          <a:bodyPr/>
          <a:lstStyle/>
          <a:p>
            <a:pPr eaLnBrk="1" hangingPunct="1"/>
            <a:r>
              <a:rPr lang="zh-CN" altLang="en-US">
                <a:latin typeface="Arial" panose="020B0604020202020204" pitchFamily="34" charset="0"/>
                <a:sym typeface="Arial" panose="020B0604020202020204" pitchFamily="34" charset="0"/>
              </a:rPr>
              <a:t>层次步骤</a:t>
            </a:r>
            <a:endParaRPr lang="zh-CN" altLang="en-US">
              <a:latin typeface="Arial" panose="020B0604020202020204" pitchFamily="34" charset="0"/>
            </a:endParaRPr>
          </a:p>
          <a:p>
            <a:pPr eaLnBrk="1" hangingPunct="1"/>
            <a:r>
              <a:rPr lang="zh-CN" altLang="en-US">
                <a:latin typeface="Arial" panose="020B0604020202020204" pitchFamily="34" charset="0"/>
                <a:sym typeface="Arial" panose="020B0604020202020204" pitchFamily="34" charset="0"/>
              </a:rPr>
              <a:t>核心的步骤和重点知识要突出</a:t>
            </a:r>
            <a:endParaRPr lang="zh-CN" altLang="en-US">
              <a:latin typeface="Arial" panose="020B0604020202020204" pitchFamily="34" charset="0"/>
            </a:endParaRPr>
          </a:p>
          <a:p>
            <a:pPr eaLnBrk="1" hangingPunct="1"/>
            <a:endParaRPr lang="zh-CN" altLang="en-US">
              <a:latin typeface="Arial" panose="020B0604020202020204" pitchFamily="34" charset="0"/>
            </a:endParaRPr>
          </a:p>
        </p:txBody>
      </p:sp>
      <p:sp>
        <p:nvSpPr>
          <p:cNvPr id="133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fld id="{CFA60C51-E2AC-4C12-A8B4-E1C3C3D8155F}" type="slidenum">
              <a:rPr lang="zh-CN" altLang="en-US" smtClean="0">
                <a:latin typeface="Calibri" panose="020F0502020204030204" pitchFamily="34" charset="0"/>
              </a:rPr>
              <a:t>22</a:t>
            </a:fld>
            <a:endParaRPr lang="zh-CN" altLang="en-US">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、讲解邮箱的语法及功能，说明</a:t>
            </a:r>
            <a:r>
              <a:rPr lang="en-US" altLang="zh-CN" dirty="0"/>
              <a:t>type</a:t>
            </a:r>
            <a:r>
              <a:rPr lang="zh-CN" altLang="en-US" dirty="0"/>
              <a:t>值为</a:t>
            </a:r>
            <a:r>
              <a:rPr lang="en-US" altLang="zh-CN" dirty="0"/>
              <a:t>email</a:t>
            </a:r>
            <a:r>
              <a:rPr lang="zh-CN" altLang="en-US" dirty="0"/>
              <a:t>即为邮箱。</a:t>
            </a:r>
            <a:endParaRPr lang="en-US" altLang="zh-CN" dirty="0"/>
          </a:p>
          <a:p>
            <a:r>
              <a:rPr lang="en-US" altLang="zh-CN" baseline="0" dirty="0"/>
              <a:t>2</a:t>
            </a:r>
            <a:r>
              <a:rPr lang="zh-CN" altLang="en-US" baseline="0" dirty="0"/>
              <a:t>、演示示例，边演示边讲解，演示邮箱的使用方法</a:t>
            </a:r>
            <a:r>
              <a:rPr lang="zh-CN" altLang="en-US" sz="1200" kern="1200" baseline="0" dirty="0">
                <a:solidFill>
                  <a:schemeClr val="tx1"/>
                </a:solidFill>
                <a:latin typeface="Times New Roman" panose="02020603050405020304" pitchFamily="18" charset="0"/>
                <a:ea typeface="宋体" panose="02010600030101010101" pitchFamily="2" charset="-122"/>
                <a:cs typeface="+mn-cs"/>
              </a:rPr>
              <a:t>。</a:t>
            </a:r>
            <a:endParaRPr lang="en-US" altLang="zh-CN" sz="1200" kern="1200" baseline="0" dirty="0">
              <a:solidFill>
                <a:schemeClr val="tx1"/>
              </a:solidFill>
              <a:latin typeface="Times New Roman" panose="02020603050405020304" pitchFamily="18" charset="0"/>
              <a:ea typeface="宋体" panose="02010600030101010101" pitchFamily="2" charset="-122"/>
              <a:cs typeface="+mn-cs"/>
            </a:endParaRPr>
          </a:p>
          <a:p>
            <a:r>
              <a:rPr lang="en-US" altLang="zh-CN" sz="1200" kern="1200" baseline="0" dirty="0">
                <a:solidFill>
                  <a:schemeClr val="tx1"/>
                </a:solidFill>
                <a:latin typeface="Times New Roman" panose="02020603050405020304" pitchFamily="18" charset="0"/>
                <a:ea typeface="宋体" panose="02010600030101010101" pitchFamily="2" charset="-122"/>
                <a:cs typeface="+mn-cs"/>
              </a:rPr>
              <a:t>3</a:t>
            </a:r>
            <a:r>
              <a:rPr lang="zh-CN" altLang="en-US" sz="1200" kern="1200" baseline="0" dirty="0">
                <a:solidFill>
                  <a:schemeClr val="tx1"/>
                </a:solidFill>
                <a:latin typeface="Times New Roman" panose="02020603050405020304" pitchFamily="18" charset="0"/>
                <a:ea typeface="宋体" panose="02010600030101010101" pitchFamily="2" charset="-122"/>
                <a:cs typeface="+mn-cs"/>
              </a:rPr>
              <a:t>、演示邮箱自动验证格式。</a:t>
            </a:r>
            <a:endParaRPr lang="zh-CN" altLang="en-US" b="0"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24</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、讲解网址的语法及功能，说明</a:t>
            </a:r>
            <a:r>
              <a:rPr lang="en-US" altLang="zh-CN" dirty="0"/>
              <a:t>type</a:t>
            </a:r>
            <a:r>
              <a:rPr lang="zh-CN" altLang="en-US" dirty="0"/>
              <a:t>值为</a:t>
            </a:r>
            <a:r>
              <a:rPr lang="en-US" altLang="zh-CN" dirty="0" err="1"/>
              <a:t>url</a:t>
            </a:r>
            <a:r>
              <a:rPr lang="zh-CN" altLang="en-US" dirty="0"/>
              <a:t>即为网址。</a:t>
            </a:r>
            <a:endParaRPr lang="en-US" altLang="zh-CN" dirty="0"/>
          </a:p>
          <a:p>
            <a:r>
              <a:rPr lang="en-US" altLang="zh-CN" baseline="0" dirty="0"/>
              <a:t>2</a:t>
            </a:r>
            <a:r>
              <a:rPr lang="zh-CN" altLang="en-US" baseline="0" dirty="0"/>
              <a:t>、演示示例，边演示边讲解，演示网址的使用方法</a:t>
            </a:r>
            <a:r>
              <a:rPr lang="zh-CN" altLang="en-US" sz="1200" kern="1200" baseline="0" dirty="0">
                <a:solidFill>
                  <a:schemeClr val="tx1"/>
                </a:solidFill>
                <a:latin typeface="Times New Roman" panose="02020603050405020304" pitchFamily="18" charset="0"/>
                <a:ea typeface="宋体" panose="02010600030101010101" pitchFamily="2" charset="-122"/>
                <a:cs typeface="+mn-cs"/>
              </a:rPr>
              <a:t>。</a:t>
            </a:r>
            <a:endParaRPr lang="en-US" altLang="zh-CN" sz="1200" kern="1200" baseline="0" dirty="0">
              <a:solidFill>
                <a:schemeClr val="tx1"/>
              </a:solidFill>
              <a:latin typeface="Times New Roman" panose="02020603050405020304" pitchFamily="18" charset="0"/>
              <a:ea typeface="宋体" panose="02010600030101010101" pitchFamily="2" charset="-122"/>
              <a:cs typeface="+mn-cs"/>
            </a:endParaRPr>
          </a:p>
          <a:p>
            <a:r>
              <a:rPr lang="en-US" altLang="zh-CN" sz="1200" kern="1200" baseline="0" dirty="0">
                <a:solidFill>
                  <a:schemeClr val="tx1"/>
                </a:solidFill>
                <a:latin typeface="Times New Roman" panose="02020603050405020304" pitchFamily="18" charset="0"/>
                <a:ea typeface="宋体" panose="02010600030101010101" pitchFamily="2" charset="-122"/>
                <a:cs typeface="+mn-cs"/>
              </a:rPr>
              <a:t>3</a:t>
            </a:r>
            <a:r>
              <a:rPr lang="zh-CN" altLang="en-US" sz="1200" kern="1200" baseline="0" dirty="0">
                <a:solidFill>
                  <a:schemeClr val="tx1"/>
                </a:solidFill>
                <a:latin typeface="Times New Roman" panose="02020603050405020304" pitchFamily="18" charset="0"/>
                <a:ea typeface="宋体" panose="02010600030101010101" pitchFamily="2" charset="-122"/>
                <a:cs typeface="+mn-cs"/>
              </a:rPr>
              <a:t>、演示网址自动验证格式。</a:t>
            </a:r>
            <a:endParaRPr lang="zh-CN" altLang="en-US" b="0"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25</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、讲解网址的语法及功能，说明</a:t>
            </a:r>
            <a:r>
              <a:rPr lang="en-US" altLang="zh-CN" dirty="0"/>
              <a:t>type</a:t>
            </a:r>
            <a:r>
              <a:rPr lang="zh-CN" altLang="en-US" dirty="0"/>
              <a:t>值为</a:t>
            </a:r>
            <a:r>
              <a:rPr lang="en-US" altLang="zh-CN" dirty="0" err="1"/>
              <a:t>url</a:t>
            </a:r>
            <a:r>
              <a:rPr lang="zh-CN" altLang="en-US" dirty="0"/>
              <a:t>即为网址。</a:t>
            </a:r>
            <a:endParaRPr lang="en-US" altLang="zh-CN" dirty="0"/>
          </a:p>
          <a:p>
            <a:r>
              <a:rPr lang="en-US" altLang="zh-CN" baseline="0" dirty="0"/>
              <a:t>2</a:t>
            </a:r>
            <a:r>
              <a:rPr lang="zh-CN" altLang="en-US" baseline="0" dirty="0"/>
              <a:t>、演示示例，边演示边讲解，演示网址的使用方法</a:t>
            </a:r>
            <a:r>
              <a:rPr lang="zh-CN" altLang="en-US" sz="1200" kern="1200" baseline="0" dirty="0">
                <a:solidFill>
                  <a:schemeClr val="tx1"/>
                </a:solidFill>
                <a:latin typeface="Times New Roman" panose="02020603050405020304" pitchFamily="18" charset="0"/>
                <a:ea typeface="宋体" panose="02010600030101010101" pitchFamily="2" charset="-122"/>
                <a:cs typeface="+mn-cs"/>
              </a:rPr>
              <a:t>。</a:t>
            </a:r>
            <a:endParaRPr lang="en-US" altLang="zh-CN" sz="1200" kern="1200" baseline="0" dirty="0">
              <a:solidFill>
                <a:schemeClr val="tx1"/>
              </a:solidFill>
              <a:latin typeface="Times New Roman" panose="02020603050405020304" pitchFamily="18" charset="0"/>
              <a:ea typeface="宋体" panose="02010600030101010101" pitchFamily="2" charset="-122"/>
              <a:cs typeface="+mn-cs"/>
            </a:endParaRPr>
          </a:p>
          <a:p>
            <a:r>
              <a:rPr lang="en-US" altLang="zh-CN" sz="1200" kern="1200" baseline="0" dirty="0">
                <a:solidFill>
                  <a:schemeClr val="tx1"/>
                </a:solidFill>
                <a:latin typeface="Times New Roman" panose="02020603050405020304" pitchFamily="18" charset="0"/>
                <a:ea typeface="宋体" panose="02010600030101010101" pitchFamily="2" charset="-122"/>
                <a:cs typeface="+mn-cs"/>
              </a:rPr>
              <a:t>3</a:t>
            </a:r>
            <a:r>
              <a:rPr lang="zh-CN" altLang="en-US" sz="1200" kern="1200" baseline="0" dirty="0">
                <a:solidFill>
                  <a:schemeClr val="tx1"/>
                </a:solidFill>
                <a:latin typeface="Times New Roman" panose="02020603050405020304" pitchFamily="18" charset="0"/>
                <a:ea typeface="宋体" panose="02010600030101010101" pitchFamily="2" charset="-122"/>
                <a:cs typeface="+mn-cs"/>
              </a:rPr>
              <a:t>、演示网址自动验证格式。</a:t>
            </a:r>
            <a:endParaRPr lang="zh-CN" altLang="en-US" b="0"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26</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如果用户填写的表单内容不进行验证就发给服务器，那么服务器发现填写的不合法，或是没有填写，就会返回响应给用户，用户重新填写再提交，如此多次持续直到用户输入正确。它们之间的通信是通过网络进行的，如果网络很差，那么注册一个账号就得花很长时间，对用户来说是非常烦的，对服务器来说也增加了其工作压力。</a:t>
            </a:r>
          </a:p>
          <a:p>
            <a:r>
              <a:rPr lang="zh-CN" altLang="zh-CN" sz="1200" kern="1200" dirty="0">
                <a:solidFill>
                  <a:schemeClr val="tx1"/>
                </a:solidFill>
                <a:effectLst/>
                <a:latin typeface="Times New Roman" panose="02020603050405020304" pitchFamily="18" charset="0"/>
                <a:ea typeface="宋体" panose="02010600030101010101" pitchFamily="2" charset="-122"/>
                <a:cs typeface="+mn-cs"/>
              </a:rPr>
              <a:t>要是有恶意的用户向服务器发送病毒或是有害于服务器安全的程序就更危险了。</a:t>
            </a:r>
          </a:p>
          <a:p>
            <a:r>
              <a:rPr lang="zh-CN" altLang="zh-CN" sz="1200" kern="1200" dirty="0">
                <a:solidFill>
                  <a:schemeClr val="tx1"/>
                </a:solidFill>
                <a:effectLst/>
                <a:latin typeface="Times New Roman" panose="02020603050405020304" pitchFamily="18" charset="0"/>
                <a:ea typeface="宋体" panose="02010600030101010101" pitchFamily="2" charset="-122"/>
                <a:cs typeface="+mn-cs"/>
              </a:rPr>
              <a:t>表单验证的好处：</a:t>
            </a:r>
          </a:p>
          <a:p>
            <a:r>
              <a:rPr lang="zh-CN" altLang="zh-CN" sz="1200" kern="1200" dirty="0">
                <a:solidFill>
                  <a:schemeClr val="tx1"/>
                </a:solidFill>
                <a:effectLst/>
                <a:latin typeface="Times New Roman" panose="02020603050405020304" pitchFamily="18" charset="0"/>
                <a:ea typeface="宋体" panose="02010600030101010101" pitchFamily="2" charset="-122"/>
                <a:cs typeface="+mn-cs"/>
              </a:rPr>
              <a:t>（</a:t>
            </a:r>
            <a:r>
              <a:rPr lang="en-US" altLang="zh-CN" sz="1200" kern="1200" dirty="0">
                <a:solidFill>
                  <a:schemeClr val="tx1"/>
                </a:solidFill>
                <a:effectLst/>
                <a:latin typeface="Times New Roman" panose="02020603050405020304" pitchFamily="18" charset="0"/>
                <a:ea typeface="宋体" panose="02010600030101010101" pitchFamily="2" charset="-122"/>
                <a:cs typeface="+mn-cs"/>
              </a:rPr>
              <a:t>1</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）减轻服务器的压力。</a:t>
            </a:r>
          </a:p>
          <a:p>
            <a:r>
              <a:rPr lang="zh-CN" altLang="zh-CN" sz="1200" kern="1200" dirty="0">
                <a:solidFill>
                  <a:schemeClr val="tx1"/>
                </a:solidFill>
                <a:effectLst/>
                <a:latin typeface="Times New Roman" panose="02020603050405020304" pitchFamily="18" charset="0"/>
                <a:ea typeface="宋体" panose="02010600030101010101" pitchFamily="2" charset="-122"/>
                <a:cs typeface="+mn-cs"/>
              </a:rPr>
              <a:t>（</a:t>
            </a:r>
            <a:r>
              <a:rPr lang="en-US" altLang="zh-CN" sz="1200" kern="1200" dirty="0">
                <a:solidFill>
                  <a:schemeClr val="tx1"/>
                </a:solidFill>
                <a:effectLst/>
                <a:latin typeface="Times New Roman" panose="02020603050405020304" pitchFamily="18" charset="0"/>
                <a:ea typeface="宋体" panose="02010600030101010101" pitchFamily="2" charset="-122"/>
                <a:cs typeface="+mn-cs"/>
              </a:rPr>
              <a:t>2</a:t>
            </a:r>
            <a:r>
              <a:rPr lang="zh-CN" altLang="zh-CN" sz="1200" kern="1200" dirty="0">
                <a:solidFill>
                  <a:schemeClr val="tx1"/>
                </a:solidFill>
                <a:effectLst/>
                <a:latin typeface="Times New Roman" panose="02020603050405020304" pitchFamily="18" charset="0"/>
                <a:ea typeface="宋体" panose="02010600030101010101" pitchFamily="2" charset="-122"/>
                <a:cs typeface="+mn-cs"/>
              </a:rPr>
              <a:t>）保证数据的可行性和安全性。</a:t>
            </a:r>
          </a:p>
          <a:p>
            <a:r>
              <a:rPr lang="zh-CN" altLang="zh-CN" sz="1200" kern="1200" dirty="0">
                <a:solidFill>
                  <a:schemeClr val="tx1"/>
                </a:solidFill>
                <a:effectLst/>
                <a:latin typeface="Times New Roman" panose="02020603050405020304" pitchFamily="18" charset="0"/>
                <a:ea typeface="宋体" panose="02010600030101010101" pitchFamily="2" charset="-122"/>
                <a:cs typeface="+mn-cs"/>
              </a:rPr>
              <a:t>在客户端就对表单进行验证是非常有必要的</a:t>
            </a:r>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30</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、讲师可以告知学生这三个属性是</a:t>
            </a:r>
            <a:r>
              <a:rPr lang="en-US" altLang="zh-CN" dirty="0"/>
              <a:t>html5</a:t>
            </a:r>
            <a:r>
              <a:rPr lang="zh-CN" altLang="en-US" dirty="0"/>
              <a:t>中很实用的属性，后面</a:t>
            </a:r>
            <a:r>
              <a:rPr lang="en-US" altLang="zh-CN" dirty="0" err="1"/>
              <a:t>javaScript</a:t>
            </a:r>
            <a:r>
              <a:rPr lang="zh-CN" altLang="en-US" dirty="0"/>
              <a:t>课程中还会详细的讲解。现在大家就大概认识者三种属性即可。</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31</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3</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32</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33</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pPr marL="0" marR="0" lvl="1" indent="0" algn="l" defTabSz="914400" rtl="0" eaLnBrk="0" fontAlgn="base" latinLnBrk="0" hangingPunct="0">
              <a:lnSpc>
                <a:spcPct val="100000"/>
              </a:lnSpc>
              <a:spcBef>
                <a:spcPct val="30000"/>
              </a:spcBef>
              <a:spcAft>
                <a:spcPct val="0"/>
              </a:spcAft>
              <a:buClrTx/>
              <a:buSzTx/>
              <a:buFontTx/>
              <a:buNone/>
              <a:defRPr/>
            </a:pPr>
            <a:r>
              <a:rPr lang="en-US" altLang="zh-CN" dirty="0"/>
              <a:t>1</a:t>
            </a:r>
            <a:r>
              <a:rPr lang="zh-CN" altLang="en-US" dirty="0"/>
              <a:t>、</a:t>
            </a:r>
            <a:r>
              <a:rPr lang="zh-CN" altLang="en-US" sz="2600" dirty="0">
                <a:cs typeface="+mn-cs"/>
              </a:rPr>
              <a:t>（</a:t>
            </a:r>
            <a:r>
              <a:rPr lang="en-US" altLang="zh-CN" sz="2600" dirty="0" err="1">
                <a:cs typeface="+mn-cs"/>
              </a:rPr>
              <a:t>javaScript</a:t>
            </a:r>
            <a:r>
              <a:rPr lang="zh-CN" altLang="en-US" sz="2600">
                <a:cs typeface="+mn-cs"/>
              </a:rPr>
              <a:t>课程会</a:t>
            </a:r>
            <a:r>
              <a:rPr lang="zh-CN" altLang="en-US" sz="2600" dirty="0">
                <a:cs typeface="+mn-cs"/>
              </a:rPr>
              <a:t>详解）</a:t>
            </a:r>
            <a:endParaRPr lang="en-US" altLang="zh-CN" sz="2600" dirty="0">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34</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r>
              <a:rPr lang="en-US" altLang="zh-CN" dirty="0"/>
              <a:t>1</a:t>
            </a:r>
            <a:r>
              <a:rPr lang="zh-CN" altLang="en-US" dirty="0"/>
              <a:t>、根据页面效果图讲解需求说明</a:t>
            </a:r>
            <a:endParaRPr lang="en-US" altLang="zh-CN" dirty="0"/>
          </a:p>
          <a:p>
            <a:r>
              <a:rPr lang="en-US" altLang="zh-CN" dirty="0"/>
              <a:t>2</a:t>
            </a:r>
            <a:r>
              <a:rPr lang="zh-CN" altLang="en-US" dirty="0"/>
              <a:t>、学生制作页面，讲师巡回指导</a:t>
            </a:r>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35</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p:sp>
      <p:sp>
        <p:nvSpPr>
          <p:cNvPr id="1157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ea typeface="宋体" panose="02010600030101010101" pitchFamily="2" charset="-122"/>
              </a:rPr>
              <a:t>教学指导：</a:t>
            </a:r>
            <a:endParaRPr lang="en-US" altLang="zh-CN">
              <a:ea typeface="宋体" panose="02010600030101010101" pitchFamily="2" charset="-122"/>
            </a:endParaRPr>
          </a:p>
          <a:p>
            <a:r>
              <a:rPr lang="en-US" altLang="zh-CN">
                <a:ea typeface="宋体" panose="02010600030101010101" pitchFamily="2" charset="-122"/>
              </a:rPr>
              <a:t>xxxxxxx</a:t>
            </a:r>
            <a:endParaRPr lang="zh-CN" altLang="en-US">
              <a:ea typeface="宋体" panose="02010600030101010101" pitchFamily="2" charset="-122"/>
            </a:endParaRPr>
          </a:p>
          <a:p>
            <a:endParaRPr lang="zh-CN" altLang="en-US">
              <a:ea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41494AB7-8625-4824-800A-BD39FB2F59E6}" type="slidenum">
              <a:rPr lang="zh-CN" altLang="en-US" smtClean="0"/>
              <a:t>36</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教学指导：</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38</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p:sp>
      <p:sp>
        <p:nvSpPr>
          <p:cNvPr id="686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sym typeface="+mn-ea"/>
              </a:rPr>
              <a:t>教学指导：</a:t>
            </a:r>
          </a:p>
          <a:p>
            <a:r>
              <a:rPr lang="zh-CN" altLang="en-US" dirty="0">
                <a:sym typeface="+mn-ea"/>
              </a:rPr>
              <a:t>可打开案例给学生演示，注意重点演示动画及特效</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p:sp>
      <p:sp>
        <p:nvSpPr>
          <p:cNvPr id="798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ea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7223CBDB-43F2-49A8-ABF4-3FF254211649}" type="slidenum">
              <a:rPr lang="zh-CN" altLang="en-US" smtClean="0"/>
              <a:t>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p:cNvSpPr>
            <a:spLocks noGrp="1" noRot="1" noChangeAspect="1" noTextEdit="1"/>
          </p:cNvSpPr>
          <p:nvPr>
            <p:ph type="sldImg"/>
          </p:nvPr>
        </p:nvSpPr>
        <p:spPr/>
      </p:sp>
      <p:sp>
        <p:nvSpPr>
          <p:cNvPr id="60418" name="备注占位符 2"/>
          <p:cNvSpPr>
            <a:spLocks noGrp="1"/>
          </p:cNvSpPr>
          <p:nvPr>
            <p:ph type="body"/>
          </p:nvPr>
        </p:nvSpPr>
        <p:spPr/>
        <p:txBody>
          <a:bodyPr wrap="square" lIns="91440" tIns="45720" rIns="91440" bIns="45720" anchor="ctr"/>
          <a:lstStyle/>
          <a:p>
            <a:pPr lvl="0" eaLnBrk="1" hangingPunct="1"/>
            <a:endParaRPr lang="zh-CN" altLang="en-US" dirty="0"/>
          </a:p>
        </p:txBody>
      </p:sp>
      <p:sp>
        <p:nvSpPr>
          <p:cNvPr id="60419"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zh-CN" altLang="en-US" sz="1200" dirty="0">
                <a:latin typeface="Arial" panose="020B0604020202020204" pitchFamily="34" charset="0"/>
                <a:ea typeface="宋体" panose="02010600030101010101" pitchFamily="2" charset="-122"/>
              </a:rPr>
              <a:t>6</a:t>
            </a:fld>
            <a:endParaRPr lang="zh-CN" altLang="en-US"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idx="4294967295"/>
          </p:nvPr>
        </p:nvSpPr>
        <p:spPr/>
      </p:sp>
      <p:sp>
        <p:nvSpPr>
          <p:cNvPr id="13315" name="文本占位符 2"/>
          <p:cNvSpPr>
            <a:spLocks noGrp="1" noChangeArrowheads="1"/>
          </p:cNvSpPr>
          <p:nvPr>
            <p:ph type="body" idx="4294967295"/>
          </p:nvPr>
        </p:nvSpPr>
        <p:spPr/>
        <p:txBody>
          <a:bodyPr/>
          <a:lstStyle/>
          <a:p>
            <a:pPr eaLnBrk="1" hangingPunct="1"/>
            <a:r>
              <a:rPr lang="zh-CN" altLang="en-US">
                <a:latin typeface="Arial" panose="020B0604020202020204" pitchFamily="34" charset="0"/>
                <a:sym typeface="Arial" panose="020B0604020202020204" pitchFamily="34" charset="0"/>
              </a:rPr>
              <a:t>层次步骤</a:t>
            </a:r>
            <a:endParaRPr lang="zh-CN" altLang="en-US">
              <a:latin typeface="Arial" panose="020B0604020202020204" pitchFamily="34" charset="0"/>
            </a:endParaRPr>
          </a:p>
          <a:p>
            <a:pPr eaLnBrk="1" hangingPunct="1"/>
            <a:r>
              <a:rPr lang="zh-CN" altLang="en-US">
                <a:latin typeface="Arial" panose="020B0604020202020204" pitchFamily="34" charset="0"/>
                <a:sym typeface="Arial" panose="020B0604020202020204" pitchFamily="34" charset="0"/>
              </a:rPr>
              <a:t>核心的步骤和重点知识要突出</a:t>
            </a:r>
            <a:endParaRPr lang="zh-CN" altLang="en-US">
              <a:latin typeface="Arial" panose="020B0604020202020204" pitchFamily="34" charset="0"/>
            </a:endParaRPr>
          </a:p>
          <a:p>
            <a:pPr eaLnBrk="1" hangingPunct="1"/>
            <a:endParaRPr lang="zh-CN" altLang="en-US">
              <a:latin typeface="Arial" panose="020B0604020202020204" pitchFamily="34" charset="0"/>
            </a:endParaRPr>
          </a:p>
        </p:txBody>
      </p:sp>
      <p:sp>
        <p:nvSpPr>
          <p:cNvPr id="133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fld id="{CFA60C51-E2AC-4C12-A8B4-E1C3C3D8155F}" type="slidenum">
              <a:rPr lang="zh-CN" altLang="en-US" smtClean="0">
                <a:latin typeface="Calibri" panose="020F0502020204030204" pitchFamily="34" charset="0"/>
              </a:rPr>
              <a:t>7</a:t>
            </a:fld>
            <a:endParaRPr lang="zh-CN"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idx="4294967295"/>
          </p:nvPr>
        </p:nvSpPr>
        <p:spPr/>
      </p:sp>
      <p:sp>
        <p:nvSpPr>
          <p:cNvPr id="13315" name="文本占位符 2"/>
          <p:cNvSpPr>
            <a:spLocks noGrp="1" noChangeArrowheads="1"/>
          </p:cNvSpPr>
          <p:nvPr>
            <p:ph type="body" idx="4294967295"/>
          </p:nvPr>
        </p:nvSpPr>
        <p:spPr/>
        <p:txBody>
          <a:bodyPr/>
          <a:lstStyle/>
          <a:p>
            <a:pPr eaLnBrk="1" hangingPunct="1"/>
            <a:r>
              <a:rPr lang="zh-CN" altLang="en-US">
                <a:latin typeface="Arial" panose="020B0604020202020204" pitchFamily="34" charset="0"/>
              </a:rPr>
              <a:t>教学指导：</a:t>
            </a:r>
          </a:p>
          <a:p>
            <a:pPr eaLnBrk="1" hangingPunct="1"/>
            <a:r>
              <a:rPr lang="zh-CN" altLang="en-US">
                <a:latin typeface="Arial" panose="020B0604020202020204" pitchFamily="34" charset="0"/>
              </a:rPr>
              <a:t>分别讲解</a:t>
            </a:r>
            <a:r>
              <a:rPr lang="en-US" altLang="zh-CN">
                <a:latin typeface="Arial" panose="020B0604020202020204" pitchFamily="34" charset="0"/>
              </a:rPr>
              <a:t>HTML5</a:t>
            </a:r>
            <a:r>
              <a:rPr lang="zh-CN" altLang="en-US">
                <a:latin typeface="Arial" panose="020B0604020202020204" pitchFamily="34" charset="0"/>
              </a:rPr>
              <a:t>应用的各个场景，一遍讲解一遍演示图片即可</a:t>
            </a:r>
          </a:p>
        </p:txBody>
      </p:sp>
      <p:sp>
        <p:nvSpPr>
          <p:cNvPr id="133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fld id="{CFA60C51-E2AC-4C12-A8B4-E1C3C3D8155F}" type="slidenum">
              <a:rPr lang="zh-CN" altLang="en-US" smtClean="0">
                <a:latin typeface="Calibri" panose="020F0502020204030204" pitchFamily="34" charset="0"/>
              </a:rPr>
              <a:t>8</a:t>
            </a:fld>
            <a:endParaRPr lang="zh-CN"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idx="4294967295"/>
          </p:nvPr>
        </p:nvSpPr>
        <p:spPr/>
      </p:sp>
      <p:sp>
        <p:nvSpPr>
          <p:cNvPr id="13315" name="文本占位符 2"/>
          <p:cNvSpPr>
            <a:spLocks noGrp="1" noChangeArrowheads="1"/>
          </p:cNvSpPr>
          <p:nvPr>
            <p:ph type="body" idx="4294967295"/>
          </p:nvPr>
        </p:nvSpPr>
        <p:spPr/>
        <p:txBody>
          <a:bodyPr/>
          <a:lstStyle/>
          <a:p>
            <a:pPr eaLnBrk="1" hangingPunct="1"/>
            <a:r>
              <a:rPr lang="zh-CN" altLang="en-US" dirty="0">
                <a:latin typeface="Arial" panose="020B0604020202020204" pitchFamily="34" charset="0"/>
              </a:rPr>
              <a:t>教学指导：</a:t>
            </a:r>
          </a:p>
          <a:p>
            <a:pPr eaLnBrk="1" hangingPunct="1"/>
            <a:r>
              <a:rPr lang="zh-CN" altLang="en-US" dirty="0">
                <a:latin typeface="Arial" panose="020B0604020202020204" pitchFamily="34" charset="0"/>
              </a:rPr>
              <a:t>概念性知识了解即可，主要给学生讲解</a:t>
            </a:r>
            <a:r>
              <a:rPr lang="en-US" altLang="zh-CN" dirty="0">
                <a:latin typeface="Arial" panose="020B0604020202020204" pitchFamily="34" charset="0"/>
              </a:rPr>
              <a:t>HTML5</a:t>
            </a:r>
            <a:r>
              <a:rPr lang="zh-CN" altLang="en-US" dirty="0">
                <a:latin typeface="Arial" panose="020B0604020202020204" pitchFamily="34" charset="0"/>
              </a:rPr>
              <a:t>新特性</a:t>
            </a:r>
          </a:p>
          <a:p>
            <a:pPr eaLnBrk="1" hangingPunct="1"/>
            <a:endParaRPr lang="zh-CN" altLang="en-US" dirty="0">
              <a:latin typeface="Arial" panose="020B0604020202020204" pitchFamily="34" charset="0"/>
            </a:endParaRPr>
          </a:p>
        </p:txBody>
      </p:sp>
      <p:sp>
        <p:nvSpPr>
          <p:cNvPr id="133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fld id="{CFA60C51-E2AC-4C12-A8B4-E1C3C3D8155F}" type="slidenum">
              <a:rPr lang="zh-CN" altLang="en-US" smtClean="0">
                <a:latin typeface="Calibri" panose="020F0502020204030204" pitchFamily="34" charset="0"/>
              </a:rPr>
              <a:t>9</a:t>
            </a:fld>
            <a:endParaRPr lang="zh-CN"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051" name="标题 1"/>
          <p:cNvSpPr>
            <a:spLocks noGrp="1"/>
          </p:cNvSpPr>
          <p:nvPr>
            <p:ph type="ctrTitle"/>
          </p:nvPr>
        </p:nvSpPr>
        <p:spPr>
          <a:xfrm>
            <a:off x="914401" y="1566853"/>
            <a:ext cx="10363200" cy="1782571"/>
          </a:xfrm>
          <a:prstGeom prst="rect">
            <a:avLst/>
          </a:prstGeom>
          <a:noFill/>
          <a:ln w="9525">
            <a:noFill/>
            <a:miter/>
          </a:ln>
        </p:spPr>
        <p:txBody>
          <a:bodyPr>
            <a:normAutofit/>
          </a:bodyPr>
          <a:lstStyle>
            <a:lvl1pPr lvl="0" algn="ctr">
              <a:defRPr sz="6135" b="1" kern="1200">
                <a:solidFill>
                  <a:schemeClr val="tx1">
                    <a:lumMod val="75000"/>
                    <a:lumOff val="25000"/>
                  </a:schemeClr>
                </a:solidFill>
              </a:defRPr>
            </a:lvl1pPr>
          </a:lstStyle>
          <a:p>
            <a:pPr lvl="0"/>
            <a:r>
              <a:rPr lang="zh-CN" altLang="en-US" noProof="1"/>
              <a:t>单击此处编辑母版标题样式</a:t>
            </a:r>
          </a:p>
        </p:txBody>
      </p:sp>
      <p:sp>
        <p:nvSpPr>
          <p:cNvPr id="2052" name="副标题 2"/>
          <p:cNvSpPr>
            <a:spLocks noGrp="1"/>
          </p:cNvSpPr>
          <p:nvPr>
            <p:ph type="subTitle" idx="1"/>
          </p:nvPr>
        </p:nvSpPr>
        <p:spPr>
          <a:xfrm>
            <a:off x="1828800" y="3373442"/>
            <a:ext cx="8534401" cy="637540"/>
          </a:xfrm>
          <a:prstGeom prst="rect">
            <a:avLst/>
          </a:prstGeom>
          <a:noFill/>
          <a:ln w="9525">
            <a:noFill/>
            <a:miter/>
          </a:ln>
        </p:spPr>
        <p:txBody>
          <a:bodyPr>
            <a:normAutofit/>
          </a:bodyPr>
          <a:lstStyle>
            <a:lvl1pPr marL="0" marR="0" lvl="0" indent="0" algn="ctr" defTabSz="1218565" rtl="0" eaLnBrk="0" fontAlgn="base" latinLnBrk="0" hangingPunct="0">
              <a:lnSpc>
                <a:spcPct val="100000"/>
              </a:lnSpc>
              <a:spcBef>
                <a:spcPct val="20000"/>
              </a:spcBef>
              <a:spcAft>
                <a:spcPct val="0"/>
              </a:spcAft>
              <a:buClr>
                <a:srgbClr val="A0C101"/>
              </a:buClr>
              <a:buSzTx/>
              <a:buFont typeface="Wingdings" panose="05000000000000000000" pitchFamily="2" charset="2"/>
              <a:buNone/>
              <a:defRPr sz="2645" b="1" kern="1200">
                <a:solidFill>
                  <a:schemeClr val="tx1">
                    <a:lumMod val="75000"/>
                    <a:lumOff val="25000"/>
                  </a:schemeClr>
                </a:solidFill>
              </a:defRPr>
            </a:lvl1pPr>
            <a:lvl2pPr marL="0" lvl="1" indent="609600" algn="l">
              <a:buNone/>
              <a:defRPr sz="3175" kern="1200">
                <a:solidFill>
                  <a:schemeClr val="tx1"/>
                </a:solidFill>
              </a:defRPr>
            </a:lvl2pPr>
            <a:lvl3pPr marL="0" lvl="2" indent="609600" algn="l">
              <a:buNone/>
              <a:defRPr sz="3175" kern="1200">
                <a:solidFill>
                  <a:schemeClr val="tx1"/>
                </a:solidFill>
              </a:defRPr>
            </a:lvl3pPr>
            <a:lvl4pPr marL="0" lvl="3" indent="609600" algn="l">
              <a:buNone/>
              <a:defRPr sz="3175" kern="1200">
                <a:solidFill>
                  <a:schemeClr val="tx1"/>
                </a:solidFill>
              </a:defRPr>
            </a:lvl4pPr>
            <a:lvl5pPr marL="0" lvl="4" indent="609600" algn="l">
              <a:buNone/>
              <a:defRPr sz="3175" kern="1200">
                <a:solidFill>
                  <a:schemeClr val="tx1"/>
                </a:solidFill>
              </a:defRPr>
            </a:lvl5pPr>
          </a:lstStyle>
          <a:p>
            <a:pPr lvl="0"/>
            <a:r>
              <a:rPr lang="zh-CN" altLang="en-US" noProof="1"/>
              <a:t>单击此处编辑母版副标题样式</a:t>
            </a:r>
          </a:p>
          <a:p>
            <a:pPr lvl="0"/>
            <a:endParaRPr lang="zh-CN" altLang="en-US" noProof="1"/>
          </a:p>
        </p:txBody>
      </p:sp>
      <p:pic>
        <p:nvPicPr>
          <p:cNvPr id="2" name="图片 1" descr="封面-BG"/>
          <p:cNvPicPr>
            <a:picLocks noChangeAspect="1"/>
          </p:cNvPicPr>
          <p:nvPr userDrawn="1"/>
        </p:nvPicPr>
        <p:blipFill>
          <a:blip r:embed="rId2"/>
          <a:stretch>
            <a:fillRect/>
          </a:stretch>
        </p:blipFill>
        <p:spPr>
          <a:xfrm>
            <a:off x="-114935" y="-20955"/>
            <a:ext cx="12232640" cy="688022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descr="E:\设计\06-2018\前端5.0PPT\目录-bg.png目录-bg"/>
          <p:cNvPicPr>
            <a:picLocks noChangeAspect="1"/>
          </p:cNvPicPr>
          <p:nvPr userDrawn="1"/>
        </p:nvPicPr>
        <p:blipFill>
          <a:blip r:embed="rId2"/>
          <a:srcRect/>
          <a:stretch>
            <a:fillRect/>
          </a:stretch>
        </p:blipFill>
        <p:spPr>
          <a:xfrm>
            <a:off x="-10160" y="-11747"/>
            <a:ext cx="12212955" cy="6869430"/>
          </a:xfrm>
          <a:prstGeom prst="rect">
            <a:avLst/>
          </a:prstGeom>
        </p:spPr>
      </p:pic>
      <p:sp>
        <p:nvSpPr>
          <p:cNvPr id="2" name="标题 1"/>
          <p:cNvSpPr>
            <a:spLocks noGrp="1"/>
          </p:cNvSpPr>
          <p:nvPr>
            <p:ph type="title" hasCustomPrompt="1"/>
          </p:nvPr>
        </p:nvSpPr>
        <p:spPr>
          <a:xfrm>
            <a:off x="2697480" y="2590800"/>
            <a:ext cx="1341120" cy="1143000"/>
          </a:xfrm>
        </p:spPr>
        <p:txBody>
          <a:bodyPr/>
          <a:lstStyle>
            <a:lvl1pPr>
              <a:defRPr sz="3600">
                <a:solidFill>
                  <a:schemeClr val="tx1">
                    <a:lumMod val="85000"/>
                    <a:lumOff val="15000"/>
                  </a:schemeClr>
                </a:solidFill>
              </a:defRPr>
            </a:lvl1pPr>
          </a:lstStyle>
          <a:p>
            <a:r>
              <a:rPr lang="zh-CN" altLang="en-US"/>
              <a:t>目录</a:t>
            </a:r>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t>2019/12/16</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zh-CN" altLang="en-US" dirty="0"/>
              <a:t>‹#›</a:t>
            </a:fld>
            <a:r>
              <a:rPr lang="en-US" altLang="zh-CN" sz="1500" dirty="0">
                <a:solidFill>
                  <a:srgbClr val="A6A6A6"/>
                </a:solidFill>
                <a:latin typeface="微软雅黑" panose="020B0503020204020204" pitchFamily="34" charset="-122"/>
              </a:rPr>
              <a:t>/20</a:t>
            </a:r>
            <a:endParaRPr lang="zh-CN" altLang="en-US" sz="1500" dirty="0">
              <a:solidFill>
                <a:srgbClr val="A6A6A6"/>
              </a:solidFill>
              <a:latin typeface="微软雅黑" panose="020B0503020204020204"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5" name="图片 4" descr="内页"/>
          <p:cNvPicPr>
            <a:picLocks noChangeAspect="1"/>
          </p:cNvPicPr>
          <p:nvPr userDrawn="1"/>
        </p:nvPicPr>
        <p:blipFill>
          <a:blip r:embed="rId2"/>
          <a:stretch>
            <a:fillRect/>
          </a:stretch>
        </p:blipFill>
        <p:spPr>
          <a:xfrm>
            <a:off x="0" y="0"/>
            <a:ext cx="12192000" cy="6857365"/>
          </a:xfrm>
          <a:prstGeom prst="rect">
            <a:avLst/>
          </a:prstGeom>
        </p:spPr>
      </p:pic>
      <p:sp>
        <p:nvSpPr>
          <p:cNvPr id="2" name="标题 1"/>
          <p:cNvSpPr>
            <a:spLocks noGrp="1"/>
          </p:cNvSpPr>
          <p:nvPr>
            <p:ph type="title"/>
          </p:nvPr>
        </p:nvSpPr>
        <p:spPr>
          <a:xfrm>
            <a:off x="790575" y="276016"/>
            <a:ext cx="9518680" cy="942340"/>
          </a:xfrm>
        </p:spPr>
        <p:txBody>
          <a:bodyPr/>
          <a:lstStyle>
            <a:lvl1pPr>
              <a:defRPr sz="3705">
                <a:solidFill>
                  <a:schemeClr val="tx1">
                    <a:lumMod val="75000"/>
                    <a:lumOff val="25000"/>
                  </a:schemeClr>
                </a:solidFill>
              </a:defRPr>
            </a:lvl1pPr>
          </a:lstStyle>
          <a:p>
            <a:r>
              <a:rPr lang="zh-CN" altLang="en-US" noProof="1"/>
              <a:t>单击此处编辑母版标题样式</a:t>
            </a:r>
          </a:p>
        </p:txBody>
      </p:sp>
      <p:sp>
        <p:nvSpPr>
          <p:cNvPr id="3" name="内容占位符 2"/>
          <p:cNvSpPr>
            <a:spLocks noGrp="1"/>
          </p:cNvSpPr>
          <p:nvPr>
            <p:ph idx="1"/>
          </p:nvPr>
        </p:nvSpPr>
        <p:spPr>
          <a:xfrm>
            <a:off x="771525" y="1308100"/>
            <a:ext cx="10687685" cy="4818380"/>
          </a:xfrm>
        </p:spPr>
        <p:txBody>
          <a:bodyPr/>
          <a:lstStyle>
            <a:lvl1pPr marL="609600" indent="-609600">
              <a:lnSpc>
                <a:spcPct val="150000"/>
              </a:lnSpc>
              <a:buClr>
                <a:srgbClr val="40D59B"/>
              </a:buClr>
              <a:buFont typeface="Wingdings" panose="05000000000000000000" charset="0"/>
              <a:buChar char=""/>
              <a:defRPr sz="3175" b="1">
                <a:solidFill>
                  <a:schemeClr val="tx1">
                    <a:lumMod val="75000"/>
                    <a:lumOff val="25000"/>
                  </a:schemeClr>
                </a:solidFill>
              </a:defRPr>
            </a:lvl1pPr>
            <a:lvl2pPr marL="1066800" indent="-457200">
              <a:lnSpc>
                <a:spcPct val="150000"/>
              </a:lnSpc>
              <a:buClr>
                <a:srgbClr val="40D59B"/>
              </a:buClr>
              <a:buSzPct val="90000"/>
              <a:buFont typeface="Wingdings" panose="05000000000000000000" charset="0"/>
              <a:buChar char=""/>
              <a:defRPr sz="2965">
                <a:solidFill>
                  <a:schemeClr val="tx1">
                    <a:lumMod val="75000"/>
                    <a:lumOff val="25000"/>
                  </a:schemeClr>
                </a:solidFill>
              </a:defRPr>
            </a:lvl2pPr>
            <a:lvl3pPr marL="1600200" indent="-381000">
              <a:lnSpc>
                <a:spcPct val="150000"/>
              </a:lnSpc>
              <a:buClr>
                <a:srgbClr val="40D59B"/>
              </a:buClr>
              <a:buSzPct val="85000"/>
              <a:buFont typeface="Wingdings" panose="05000000000000000000" charset="0"/>
              <a:buChar char="q"/>
              <a:defRPr sz="2645" b="0">
                <a:solidFill>
                  <a:schemeClr val="tx1">
                    <a:lumMod val="75000"/>
                    <a:lumOff val="25000"/>
                  </a:schemeClr>
                </a:solidFill>
              </a:defRPr>
            </a:lvl3pPr>
            <a:lvl4pPr marL="2209800" indent="-381000">
              <a:buClr>
                <a:srgbClr val="40D59B"/>
              </a:buClr>
              <a:buFont typeface="Wingdings" panose="05000000000000000000" charset="0"/>
              <a:buChar char="q"/>
              <a:defRPr/>
            </a:lvl4pPr>
          </a:lstStyle>
          <a:p>
            <a:pPr lvl="0"/>
            <a:r>
              <a:rPr lang="zh-CN" altLang="en-US" noProof="1"/>
              <a:t>单击此处编辑母版文本样式</a:t>
            </a:r>
          </a:p>
          <a:p>
            <a:pPr lvl="1"/>
            <a:r>
              <a:rPr lang="zh-CN" altLang="en-US" noProof="1"/>
              <a:t>第二级</a:t>
            </a:r>
          </a:p>
          <a:p>
            <a:pPr lvl="2"/>
            <a:r>
              <a:rPr lang="zh-CN" altLang="en-US" noProof="1"/>
              <a:t>第三级</a:t>
            </a:r>
          </a:p>
          <a:p>
            <a:pPr lvl="3"/>
            <a:endParaRPr lang="zh-CN" altLang="en-US" noProof="1"/>
          </a:p>
        </p:txBody>
      </p:sp>
      <p:sp>
        <p:nvSpPr>
          <p:cNvPr id="6" name="灯片编号占位符 3"/>
          <p:cNvSpPr>
            <a:spLocks noGrp="1"/>
          </p:cNvSpPr>
          <p:nvPr userDrawn="1"/>
        </p:nvSpPr>
        <p:spPr>
          <a:xfrm>
            <a:off x="687388" y="6284278"/>
            <a:ext cx="2133600" cy="365125"/>
          </a:xfrm>
          <a:prstGeom prst="rect">
            <a:avLst/>
          </a:prstGeom>
        </p:spPr>
        <p:txBody>
          <a:bodyPr/>
          <a:lstStyle>
            <a:defPPr>
              <a:defRPr lang="zh-CN"/>
            </a:defPPr>
            <a:lvl1pPr marL="0" algn="r" defTabSz="914400" rtl="0" eaLnBrk="1" latinLnBrk="0" hangingPunct="1">
              <a:defRPr sz="1200" kern="1200">
                <a:solidFill>
                  <a:schemeClr val="tx1"/>
                </a:solidFill>
                <a:latin typeface="Arial" panose="020B0604020202020204" pitchFamily="34" charset="0"/>
                <a:ea typeface="黑体" panose="020106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fld id="{0F2CF01B-DEC6-419C-B3B6-D9E741443E72}" type="slidenum">
              <a:rPr lang="zh-CN" altLang="en-US" sz="1800" smtClean="0"/>
              <a:t>‹#›</a:t>
            </a:fld>
            <a:r>
              <a:rPr lang="en-US" altLang="zh-CN" sz="1800"/>
              <a:t>/40</a:t>
            </a:r>
            <a:endParaRPr lang="en-US" sz="18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自定义版式">
    <p:bg>
      <p:bgPr>
        <a:solidFill>
          <a:schemeClr val="bg1"/>
        </a:solidFill>
        <a:effectLst/>
      </p:bgPr>
    </p:bg>
    <p:spTree>
      <p:nvGrpSpPr>
        <p:cNvPr id="1" name=""/>
        <p:cNvGrpSpPr/>
        <p:nvPr/>
      </p:nvGrpSpPr>
      <p:grpSpPr>
        <a:xfrm>
          <a:off x="0" y="0"/>
          <a:ext cx="0" cy="0"/>
          <a:chOff x="0" y="0"/>
          <a:chExt cx="0" cy="0"/>
        </a:xfrm>
      </p:grpSpPr>
      <p:pic>
        <p:nvPicPr>
          <p:cNvPr id="3" name="图片 2" descr="小章节封面"/>
          <p:cNvPicPr>
            <a:picLocks noChangeAspect="1"/>
          </p:cNvPicPr>
          <p:nvPr userDrawn="1"/>
        </p:nvPicPr>
        <p:blipFill>
          <a:blip r:embed="rId2"/>
          <a:stretch>
            <a:fillRect/>
          </a:stretch>
        </p:blipFill>
        <p:spPr>
          <a:xfrm>
            <a:off x="-17780" y="-9525"/>
            <a:ext cx="12228195" cy="6877685"/>
          </a:xfrm>
          <a:prstGeom prst="rect">
            <a:avLst/>
          </a:prstGeom>
        </p:spPr>
      </p:pic>
      <p:sp>
        <p:nvSpPr>
          <p:cNvPr id="2" name="标题 1"/>
          <p:cNvSpPr>
            <a:spLocks noGrp="1"/>
          </p:cNvSpPr>
          <p:nvPr>
            <p:ph type="title"/>
          </p:nvPr>
        </p:nvSpPr>
        <p:spPr>
          <a:xfrm>
            <a:off x="4229100" y="2436813"/>
            <a:ext cx="10972800" cy="1143000"/>
          </a:xfrm>
        </p:spPr>
        <p:txBody>
          <a:bodyPr/>
          <a:lstStyle>
            <a:lvl1pPr>
              <a:defRPr>
                <a:solidFill>
                  <a:schemeClr val="tx1">
                    <a:lumMod val="75000"/>
                    <a:lumOff val="25000"/>
                  </a:schemeClr>
                </a:solidFill>
              </a:defRPr>
            </a:lvl1pPr>
          </a:lstStyle>
          <a:p>
            <a:r>
              <a:rPr lang="zh-CN" altLang="en-US" noProof="1"/>
              <a:t>单击此处编辑母版标题样式</a:t>
            </a:r>
          </a:p>
        </p:txBody>
      </p:sp>
      <p:sp>
        <p:nvSpPr>
          <p:cNvPr id="8" name="灯片编号占位符 4"/>
          <p:cNvSpPr>
            <a:spLocks noGrp="1"/>
          </p:cNvSpPr>
          <p:nvPr>
            <p:ph type="sldNum" sz="quarter" idx="4"/>
          </p:nvPr>
        </p:nvSpPr>
        <p:spPr>
          <a:xfrm>
            <a:off x="311150" y="6272213"/>
            <a:ext cx="2844800" cy="366713"/>
          </a:xfrm>
          <a:prstGeom prst="rect">
            <a:avLst/>
          </a:prstGeom>
        </p:spPr>
        <p:txBody>
          <a:bodyPr/>
          <a:lstStyle/>
          <a:p>
            <a:fld id="{9A0DB2DC-4C9A-4742-B13C-FB6460FD3503}" type="slidenum">
              <a:rPr lang="zh-CN" altLang="en-US" dirty="0">
                <a:latin typeface="微软雅黑" panose="020B0503020204020204" pitchFamily="34" charset="-122"/>
              </a:rPr>
              <a:t>‹#›</a:t>
            </a:fld>
            <a:r>
              <a:rPr lang="en-US" altLang="zh-CN" dirty="0">
                <a:latin typeface="微软雅黑" panose="020B0503020204020204" pitchFamily="34" charset="-122"/>
              </a:rPr>
              <a:t>/20</a:t>
            </a:r>
            <a:endParaRPr lang="zh-CN" altLang="en-US" dirty="0">
              <a:latin typeface="微软雅黑" panose="020B0503020204020204"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自定义版式">
    <p:bg>
      <p:bgPr>
        <a:solidFill>
          <a:schemeClr val="bg1"/>
        </a:solidFill>
        <a:effectLst/>
      </p:bgPr>
    </p:bg>
    <p:spTree>
      <p:nvGrpSpPr>
        <p:cNvPr id="1" name=""/>
        <p:cNvGrpSpPr/>
        <p:nvPr/>
      </p:nvGrpSpPr>
      <p:grpSpPr>
        <a:xfrm>
          <a:off x="0" y="0"/>
          <a:ext cx="0" cy="0"/>
          <a:chOff x="0" y="0"/>
          <a:chExt cx="0" cy="0"/>
        </a:xfrm>
      </p:grpSpPr>
      <p:sp>
        <p:nvSpPr>
          <p:cNvPr id="6" name="等腰三角形 6"/>
          <p:cNvSpPr>
            <a:spLocks noChangeArrowheads="1"/>
          </p:cNvSpPr>
          <p:nvPr/>
        </p:nvSpPr>
        <p:spPr bwMode="auto">
          <a:xfrm rot="5400000">
            <a:off x="-46037" y="454025"/>
            <a:ext cx="663575" cy="571500"/>
          </a:xfrm>
          <a:prstGeom prst="triangle">
            <a:avLst>
              <a:gd name="adj" fmla="val 50000"/>
            </a:avLst>
          </a:prstGeom>
          <a:solidFill>
            <a:srgbClr val="A0C101"/>
          </a:solidFill>
          <a:ln>
            <a:noFill/>
          </a:ln>
        </p:spPr>
        <p:txBody>
          <a:bodyPr lIns="121913" tIns="60956" rIns="121913" bIns="60956"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zh-CN" sz="1905" b="0" i="0" u="none" strike="noStrike" kern="1200" cap="none" spc="0" normalizeH="0" baseline="0" noProof="1">
              <a:ln>
                <a:noFill/>
              </a:ln>
              <a:solidFill>
                <a:srgbClr val="FFFFFF"/>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pic>
        <p:nvPicPr>
          <p:cNvPr id="5123" name="图片 6"/>
          <p:cNvPicPr>
            <a:picLocks noChangeAspect="1"/>
          </p:cNvPicPr>
          <p:nvPr userDrawn="1"/>
        </p:nvPicPr>
        <p:blipFill>
          <a:blip r:embed="rId2"/>
          <a:stretch>
            <a:fillRect/>
          </a:stretch>
        </p:blipFill>
        <p:spPr>
          <a:xfrm>
            <a:off x="10033000" y="219075"/>
            <a:ext cx="2111375" cy="946150"/>
          </a:xfrm>
          <a:prstGeom prst="rect">
            <a:avLst/>
          </a:prstGeom>
          <a:noFill/>
          <a:ln w="9525">
            <a:noFill/>
          </a:ln>
        </p:spPr>
      </p:pic>
      <p:sp>
        <p:nvSpPr>
          <p:cNvPr id="8" name="Text Box 5"/>
          <p:cNvSpPr txBox="1">
            <a:spLocks noChangeArrowheads="1"/>
          </p:cNvSpPr>
          <p:nvPr/>
        </p:nvSpPr>
        <p:spPr bwMode="auto">
          <a:xfrm>
            <a:off x="3313113" y="1123950"/>
            <a:ext cx="5870575" cy="774700"/>
          </a:xfrm>
          <a:prstGeom prst="rect">
            <a:avLst/>
          </a:prstGeom>
          <a:noFill/>
          <a:ln>
            <a:noFill/>
          </a:ln>
        </p:spPr>
        <p:txBody>
          <a:bodyPr wrap="none" lIns="121913" tIns="60956" rIns="121913"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ct val="0"/>
              </a:spcAft>
              <a:buClrTx/>
              <a:buSzTx/>
              <a:buFont typeface="Arial" panose="020B0604020202020204" pitchFamily="34" charset="0"/>
              <a:buChar char="•"/>
              <a:defRPr/>
            </a:pPr>
            <a:r>
              <a:rPr kumimoji="0" lang="zh-CN" altLang="en-US" sz="423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扫我有更多精彩课程呦</a:t>
            </a:r>
          </a:p>
        </p:txBody>
      </p:sp>
      <p:pic>
        <p:nvPicPr>
          <p:cNvPr id="5125" name="图片 1" descr="课工场最终蓝绿色v1-3"/>
          <p:cNvPicPr>
            <a:picLocks noChangeAspect="1"/>
          </p:cNvPicPr>
          <p:nvPr userDrawn="1"/>
        </p:nvPicPr>
        <p:blipFill>
          <a:blip r:embed="rId3"/>
          <a:stretch>
            <a:fillRect/>
          </a:stretch>
        </p:blipFill>
        <p:spPr>
          <a:xfrm>
            <a:off x="10223500" y="165100"/>
            <a:ext cx="1608138" cy="692150"/>
          </a:xfrm>
          <a:prstGeom prst="rect">
            <a:avLst/>
          </a:prstGeom>
          <a:noFill/>
          <a:ln w="9525">
            <a:noFill/>
          </a:ln>
        </p:spPr>
      </p:pic>
      <p:pic>
        <p:nvPicPr>
          <p:cNvPr id="5126" name="图片 6" descr="ppt01-01.jpg"/>
          <p:cNvPicPr>
            <a:picLocks noChangeAspect="1"/>
          </p:cNvPicPr>
          <p:nvPr userDrawn="1"/>
        </p:nvPicPr>
        <p:blipFill>
          <a:blip r:embed="rId4"/>
          <a:stretch>
            <a:fillRect/>
          </a:stretch>
        </p:blipFill>
        <p:spPr>
          <a:xfrm>
            <a:off x="0" y="0"/>
            <a:ext cx="12192000" cy="6858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100000">
                                          <p:val>
                                            <p:strVal val="#ppt_x"/>
                                          </p:val>
                                        </p:tav>
                                      </p:tavLst>
                                    </p:anim>
                                    <p:anim calcmode="lin" valueType="num">
                                      <p:cBhvr>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pPr lvl="0" eaLnBrk="1" hangingPunct="1"/>
            <a:fld id="{9A0DB2DC-4C9A-4742-B13C-FB6460FD3503}" type="slidenum">
              <a:rPr lang="zh-CN" altLang="en-US" dirty="0"/>
              <a:t>‹#›</a:t>
            </a:fld>
            <a:r>
              <a:rPr lang="en-US" altLang="zh-CN" sz="1500" dirty="0">
                <a:solidFill>
                  <a:srgbClr val="A6A6A6"/>
                </a:solidFill>
                <a:latin typeface="微软雅黑" panose="020B0503020204020204" pitchFamily="34" charset="-122"/>
              </a:rPr>
              <a:t>/20</a:t>
            </a:r>
            <a:endParaRPr lang="zh-CN" altLang="en-US" sz="1500" dirty="0">
              <a:solidFill>
                <a:srgbClr val="A6A6A6"/>
              </a:solidFill>
              <a:latin typeface="微软雅黑" panose="020B0503020204020204"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609600" y="274638"/>
            <a:ext cx="10972800" cy="1143000"/>
          </a:xfrm>
          <a:prstGeom prst="rect">
            <a:avLst/>
          </a:prstGeom>
          <a:noFill/>
          <a:ln w="9525">
            <a:noFill/>
          </a:ln>
        </p:spPr>
        <p:txBody>
          <a:bodyPr lIns="115214" tIns="57607" rIns="115214" bIns="57607" anchor="ctr"/>
          <a:lstStyle/>
          <a:p>
            <a:pPr lvl="0"/>
            <a:r>
              <a:rPr lang="en-US" altLang="en-US" dirty="0"/>
              <a:t>单击此处编辑母版标题样式</a:t>
            </a:r>
          </a:p>
        </p:txBody>
      </p:sp>
      <p:sp>
        <p:nvSpPr>
          <p:cNvPr id="1027" name="文本占位符 2"/>
          <p:cNvSpPr>
            <a:spLocks noGrp="1"/>
          </p:cNvSpPr>
          <p:nvPr>
            <p:ph type="body"/>
          </p:nvPr>
        </p:nvSpPr>
        <p:spPr>
          <a:xfrm>
            <a:off x="609600" y="1308100"/>
            <a:ext cx="10972800" cy="4818063"/>
          </a:xfrm>
          <a:prstGeom prst="rect">
            <a:avLst/>
          </a:prstGeom>
          <a:noFill/>
          <a:ln w="9525">
            <a:noFill/>
          </a:ln>
        </p:spPr>
        <p:txBody>
          <a:bodyPr lIns="115214" tIns="57607" rIns="115214" bIns="57607"/>
          <a:lstStyle/>
          <a:p>
            <a:pPr lvl="0"/>
            <a:r>
              <a:rPr lang="en-US" altLang="en-US" dirty="0"/>
              <a:t>单击此处编辑母版文本样式</a:t>
            </a:r>
          </a:p>
          <a:p>
            <a:pPr lvl="1"/>
            <a:r>
              <a:rPr lang="en-US" altLang="en-US" dirty="0"/>
              <a:t>第二级</a:t>
            </a:r>
          </a:p>
          <a:p>
            <a:pPr lvl="2"/>
            <a:r>
              <a:rPr lang="en-US" altLang="en-US" dirty="0"/>
              <a:t>第三级</a:t>
            </a:r>
          </a:p>
          <a:p>
            <a:pPr lvl="3"/>
            <a:r>
              <a:rPr lang="en-US" altLang="en-US" dirty="0"/>
              <a:t>第四级</a:t>
            </a:r>
          </a:p>
          <a:p>
            <a:pPr lvl="4"/>
            <a:r>
              <a:rPr lang="en-US" altLang="en-US" dirty="0"/>
              <a:t>第五级</a:t>
            </a:r>
          </a:p>
        </p:txBody>
      </p:sp>
      <p:sp>
        <p:nvSpPr>
          <p:cNvPr id="1030" name="等腰三角形 6"/>
          <p:cNvSpPr>
            <a:spLocks noChangeArrowheads="1"/>
          </p:cNvSpPr>
          <p:nvPr/>
        </p:nvSpPr>
        <p:spPr bwMode="auto">
          <a:xfrm rot="5400000">
            <a:off x="-46037" y="454025"/>
            <a:ext cx="663575" cy="571500"/>
          </a:xfrm>
          <a:prstGeom prst="triangle">
            <a:avLst>
              <a:gd name="adj" fmla="val 50000"/>
            </a:avLst>
          </a:prstGeom>
          <a:solidFill>
            <a:srgbClr val="A0C101"/>
          </a:solidFill>
          <a:ln>
            <a:noFill/>
          </a:ln>
        </p:spPr>
        <p:txBody>
          <a:bodyPr lIns="121913" tIns="60956" rIns="121913" bIns="60956"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zh-CN" sz="1905" b="0" i="0" u="none" strike="noStrike" kern="1200" cap="none" spc="0" normalizeH="0" baseline="0" noProof="1">
              <a:ln>
                <a:noFill/>
              </a:ln>
              <a:solidFill>
                <a:srgbClr val="FFFFFF"/>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sp>
        <p:nvSpPr>
          <p:cNvPr id="10" name="灯片编号占位符 4"/>
          <p:cNvSpPr>
            <a:spLocks noGrp="1"/>
          </p:cNvSpPr>
          <p:nvPr>
            <p:ph type="sldNum" sz="quarter" idx="4"/>
          </p:nvPr>
        </p:nvSpPr>
        <p:spPr>
          <a:xfrm>
            <a:off x="311150" y="6272213"/>
            <a:ext cx="2844800" cy="366713"/>
          </a:xfrm>
          <a:prstGeom prst="rect">
            <a:avLst/>
          </a:prstGeom>
        </p:spPr>
        <p:txBody>
          <a:bodyPr/>
          <a:lstStyle>
            <a:lvl1pPr>
              <a:defRPr sz="1500">
                <a:solidFill>
                  <a:srgbClr val="A6A6A6"/>
                </a:solidFill>
                <a:latin typeface="微软雅黑" panose="020B0503020204020204" pitchFamily="34" charset="-122"/>
              </a:defRPr>
            </a:lvl1pPr>
          </a:lstStyle>
          <a:p>
            <a:pPr lvl="0" eaLnBrk="1" hangingPunct="1"/>
            <a:fld id="{9A0DB2DC-4C9A-4742-B13C-FB6460FD3503}" type="slidenum">
              <a:rPr lang="zh-CN" altLang="en-US" dirty="0"/>
              <a:t>‹#›</a:t>
            </a:fld>
            <a:r>
              <a:rPr lang="en-US" altLang="zh-CN" sz="1500" dirty="0">
                <a:solidFill>
                  <a:srgbClr val="A6A6A6"/>
                </a:solidFill>
                <a:latin typeface="微软雅黑" panose="020B0503020204020204" pitchFamily="34" charset="-122"/>
              </a:rPr>
              <a:t>/20</a:t>
            </a:r>
            <a:endParaRPr lang="zh-CN" altLang="en-US" sz="1500" dirty="0">
              <a:solidFill>
                <a:srgbClr val="A6A6A6"/>
              </a:solidFill>
              <a:latin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l" rtl="0" eaLnBrk="0" fontAlgn="base" hangingPunct="0">
        <a:spcBef>
          <a:spcPct val="0"/>
        </a:spcBef>
        <a:spcAft>
          <a:spcPct val="0"/>
        </a:spcAft>
        <a:defRPr sz="3700" b="1" kern="1200">
          <a:solidFill>
            <a:schemeClr val="tx1"/>
          </a:solidFill>
          <a:latin typeface="微软雅黑" panose="020B0503020204020204" pitchFamily="34" charset="-122"/>
          <a:ea typeface="微软雅黑" panose="020B0503020204020204" pitchFamily="34" charset="-122"/>
          <a:cs typeface="+mj-cs"/>
          <a:sym typeface="Calibri" panose="020F0502020204030204" pitchFamily="34" charset="0"/>
        </a:defRPr>
      </a:lvl1pPr>
      <a:lvl2pPr algn="l" rtl="0" eaLnBrk="0" fontAlgn="base" hangingPunct="0">
        <a:spcBef>
          <a:spcPct val="0"/>
        </a:spcBef>
        <a:spcAft>
          <a:spcPct val="0"/>
        </a:spcAft>
        <a:defRPr sz="3700" b="1">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algn="l" rtl="0" eaLnBrk="0" fontAlgn="base" hangingPunct="0">
        <a:spcBef>
          <a:spcPct val="0"/>
        </a:spcBef>
        <a:spcAft>
          <a:spcPct val="0"/>
        </a:spcAft>
        <a:defRPr sz="3700" b="1">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algn="l" rtl="0" eaLnBrk="0" fontAlgn="base" hangingPunct="0">
        <a:spcBef>
          <a:spcPct val="0"/>
        </a:spcBef>
        <a:spcAft>
          <a:spcPct val="0"/>
        </a:spcAft>
        <a:defRPr sz="3700" b="1">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algn="l" rtl="0" eaLnBrk="0" fontAlgn="base" hangingPunct="0">
        <a:spcBef>
          <a:spcPct val="0"/>
        </a:spcBef>
        <a:spcAft>
          <a:spcPct val="0"/>
        </a:spcAft>
        <a:defRPr sz="3700" b="1">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609600" algn="l" rtl="0" fontAlgn="base">
        <a:spcBef>
          <a:spcPct val="0"/>
        </a:spcBef>
        <a:spcAft>
          <a:spcPct val="0"/>
        </a:spcAft>
        <a:defRPr sz="3705" b="1">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1219200" algn="l" rtl="0" fontAlgn="base">
        <a:spcBef>
          <a:spcPct val="0"/>
        </a:spcBef>
        <a:spcAft>
          <a:spcPct val="0"/>
        </a:spcAft>
        <a:defRPr sz="3705" b="1">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1828800" algn="l" rtl="0" fontAlgn="base">
        <a:spcBef>
          <a:spcPct val="0"/>
        </a:spcBef>
        <a:spcAft>
          <a:spcPct val="0"/>
        </a:spcAft>
        <a:defRPr sz="3705" b="1">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2438400" algn="l" rtl="0" fontAlgn="base">
        <a:spcBef>
          <a:spcPct val="0"/>
        </a:spcBef>
        <a:spcAft>
          <a:spcPct val="0"/>
        </a:spcAft>
        <a:defRPr sz="3705" b="1">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p:titleStyle>
    <p:bodyStyle>
      <a:lvl1pPr marL="609600" indent="-609600" algn="l" rtl="0" eaLnBrk="0" fontAlgn="base" hangingPunct="0">
        <a:spcBef>
          <a:spcPct val="20000"/>
        </a:spcBef>
        <a:spcAft>
          <a:spcPct val="0"/>
        </a:spcAft>
        <a:buClr>
          <a:srgbClr val="A0C101"/>
        </a:buClr>
        <a:buFont typeface="Wingdings" panose="05000000000000000000" pitchFamily="2" charset="2"/>
        <a:buChar char="n"/>
        <a:defRPr sz="3100" b="1"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1pPr>
      <a:lvl2pPr marL="1143000" lvl="1" indent="-457200" algn="l" rtl="0" eaLnBrk="0" fontAlgn="base" hangingPunct="0">
        <a:spcBef>
          <a:spcPct val="20000"/>
        </a:spcBef>
        <a:spcAft>
          <a:spcPct val="0"/>
        </a:spcAft>
        <a:buClr>
          <a:srgbClr val="A0C101"/>
        </a:buClr>
        <a:buSzPct val="90000"/>
        <a:buFont typeface="Wingdings" panose="05000000000000000000" pitchFamily="2" charset="2"/>
        <a:buChar char="n"/>
        <a:defRPr sz="2900" b="1"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2pPr>
      <a:lvl3pPr marL="1828800" lvl="2" indent="-457200" algn="l" rtl="0" eaLnBrk="0" fontAlgn="base" hangingPunct="0">
        <a:spcBef>
          <a:spcPct val="20000"/>
        </a:spcBef>
        <a:spcAft>
          <a:spcPct val="0"/>
        </a:spcAft>
        <a:buClr>
          <a:srgbClr val="A0C101"/>
        </a:buClr>
        <a:buSzPct val="85000"/>
        <a:buFont typeface="Wingdings" panose="05000000000000000000" pitchFamily="2" charset="2"/>
        <a:buChar char="n"/>
        <a:defRPr sz="2600" b="1"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3pPr>
      <a:lvl4pPr marL="2209800" lvl="3" indent="-3810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4pPr>
      <a:lvl5pPr marL="2743200" lvl="4" indent="-304800" algn="l" rtl="0" eaLnBrk="0" fontAlgn="base" hangingPunct="0">
        <a:spcBef>
          <a:spcPct val="20000"/>
        </a:spcBef>
        <a:spcAft>
          <a:spcPct val="0"/>
        </a:spcAft>
        <a:buClr>
          <a:srgbClr val="A0C101"/>
        </a:buClr>
        <a:buFont typeface="Wingdings" panose="05000000000000000000" pitchFamily="2" charset="2"/>
        <a:buChar char="n"/>
        <a:defRPr sz="2100" kern="1200">
          <a:solidFill>
            <a:schemeClr val="tx1"/>
          </a:solidFill>
          <a:latin typeface="微软雅黑" panose="020B0503020204020204" pitchFamily="34" charset="-122"/>
          <a:ea typeface="微软雅黑" panose="020B0503020204020204" pitchFamily="34" charset="-122"/>
          <a:cs typeface="+mn-cs"/>
          <a:sym typeface="Calibri" panose="020F0502020204030204" pitchFamily="34" charset="0"/>
        </a:defRPr>
      </a:lvl5pPr>
      <a:lvl6pPr marL="3352165" lvl="5"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6pPr>
      <a:lvl7pPr marL="3961765" lvl="6"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7pPr>
      <a:lvl8pPr marL="4571365" lvl="7"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8pPr>
      <a:lvl9pPr marL="5180965" lvl="8" indent="-304800" algn="l" defTabSz="1218565" eaLnBrk="1" fontAlgn="base" latinLnBrk="0" hangingPunct="1">
        <a:spcBef>
          <a:spcPct val="20000"/>
        </a:spcBef>
        <a:buFont typeface="Arial" panose="020B0604020202020204" pitchFamily="34" charset="0"/>
        <a:buChar char="»"/>
        <a:defRPr sz="2115" kern="1200">
          <a:solidFill>
            <a:schemeClr val="tx1"/>
          </a:solidFill>
          <a:latin typeface="+mn-lt"/>
          <a:ea typeface="+mn-ea"/>
          <a:cs typeface="+mn-cs"/>
          <a:sym typeface="Calibri" panose="020F0502020204030204" pitchFamily="34" charset="0"/>
        </a:defRPr>
      </a:lvl9pPr>
    </p:bodyStyle>
    <p:otherStyle>
      <a:lvl1pPr marL="0" lvl="0" indent="0" algn="l" defTabSz="1218565" eaLnBrk="1" fontAlgn="base" latinLnBrk="0" hangingPunct="1">
        <a:spcBef>
          <a:spcPct val="0"/>
        </a:spcBef>
        <a:spcAft>
          <a:spcPct val="0"/>
        </a:spcAft>
        <a:buFont typeface="Arial" panose="020B0604020202020204" pitchFamily="34" charset="0"/>
        <a:buNone/>
        <a:defRPr sz="2435" b="0" i="0" u="none" kern="1200" baseline="0">
          <a:solidFill>
            <a:schemeClr val="tx1"/>
          </a:solidFill>
          <a:latin typeface="+mn-lt"/>
          <a:ea typeface="+mn-ea"/>
          <a:cs typeface="+mn-cs"/>
        </a:defRPr>
      </a:lvl1pPr>
      <a:lvl2pPr marL="609600" lvl="1" indent="0" algn="l" defTabSz="1218565" eaLnBrk="1" fontAlgn="base" latinLnBrk="0" hangingPunct="1">
        <a:spcBef>
          <a:spcPct val="0"/>
        </a:spcBef>
        <a:spcAft>
          <a:spcPct val="0"/>
        </a:spcAft>
        <a:buFont typeface="Arial" panose="020B0604020202020204" pitchFamily="34" charset="0"/>
        <a:buNone/>
        <a:defRPr sz="2435" b="0" i="0" u="none" kern="1200" baseline="0">
          <a:solidFill>
            <a:schemeClr val="tx1"/>
          </a:solidFill>
          <a:latin typeface="+mn-lt"/>
          <a:ea typeface="+mn-ea"/>
          <a:cs typeface="+mn-cs"/>
        </a:defRPr>
      </a:lvl2pPr>
      <a:lvl3pPr marL="1219200" lvl="2" indent="0" algn="l" defTabSz="1218565" eaLnBrk="1" fontAlgn="base" latinLnBrk="0" hangingPunct="1">
        <a:spcBef>
          <a:spcPct val="0"/>
        </a:spcBef>
        <a:spcAft>
          <a:spcPct val="0"/>
        </a:spcAft>
        <a:buFont typeface="Arial" panose="020B0604020202020204" pitchFamily="34" charset="0"/>
        <a:buNone/>
        <a:defRPr sz="2435" b="0" i="0" u="none" kern="1200" baseline="0">
          <a:solidFill>
            <a:schemeClr val="tx1"/>
          </a:solidFill>
          <a:latin typeface="+mn-lt"/>
          <a:ea typeface="+mn-ea"/>
          <a:cs typeface="+mn-cs"/>
        </a:defRPr>
      </a:lvl3pPr>
      <a:lvl4pPr marL="1828800" lvl="3" indent="0" algn="l" defTabSz="1218565" eaLnBrk="1" fontAlgn="base" latinLnBrk="0" hangingPunct="1">
        <a:spcBef>
          <a:spcPct val="0"/>
        </a:spcBef>
        <a:spcAft>
          <a:spcPct val="0"/>
        </a:spcAft>
        <a:buFont typeface="Arial" panose="020B0604020202020204" pitchFamily="34" charset="0"/>
        <a:buNone/>
        <a:defRPr sz="2435" b="0" i="0" u="none" kern="1200" baseline="0">
          <a:solidFill>
            <a:schemeClr val="tx1"/>
          </a:solidFill>
          <a:latin typeface="+mn-lt"/>
          <a:ea typeface="+mn-ea"/>
          <a:cs typeface="+mn-cs"/>
        </a:defRPr>
      </a:lvl4pPr>
      <a:lvl5pPr marL="2438400" lvl="4" indent="0" algn="l" defTabSz="1218565" eaLnBrk="1" fontAlgn="base" latinLnBrk="0" hangingPunct="1">
        <a:spcBef>
          <a:spcPct val="0"/>
        </a:spcBef>
        <a:spcAft>
          <a:spcPct val="0"/>
        </a:spcAft>
        <a:buFont typeface="Arial" panose="020B0604020202020204" pitchFamily="34" charset="0"/>
        <a:buNone/>
        <a:defRPr sz="2435" b="0" i="0" u="none" kern="1200" baseline="0">
          <a:solidFill>
            <a:schemeClr val="tx1"/>
          </a:solidFill>
          <a:latin typeface="+mn-lt"/>
          <a:ea typeface="+mn-ea"/>
          <a:cs typeface="+mn-cs"/>
        </a:defRPr>
      </a:lvl5pPr>
      <a:lvl6pPr marL="3048000" lvl="5" indent="0" algn="l" defTabSz="1218565" eaLnBrk="1" fontAlgn="base" latinLnBrk="0" hangingPunct="1">
        <a:spcBef>
          <a:spcPct val="0"/>
        </a:spcBef>
        <a:spcAft>
          <a:spcPct val="0"/>
        </a:spcAft>
        <a:buFont typeface="Arial" panose="020B0604020202020204" pitchFamily="34" charset="0"/>
        <a:buNone/>
        <a:defRPr sz="2435" b="0" i="0" u="none" kern="1200" baseline="0">
          <a:solidFill>
            <a:schemeClr val="tx1"/>
          </a:solidFill>
          <a:latin typeface="+mn-lt"/>
          <a:ea typeface="+mn-ea"/>
          <a:cs typeface="+mn-cs"/>
        </a:defRPr>
      </a:lvl6pPr>
      <a:lvl7pPr marL="3656965" lvl="6" indent="0" algn="l" defTabSz="1218565" eaLnBrk="1" fontAlgn="base" latinLnBrk="0" hangingPunct="1">
        <a:spcBef>
          <a:spcPct val="0"/>
        </a:spcBef>
        <a:spcAft>
          <a:spcPct val="0"/>
        </a:spcAft>
        <a:buFont typeface="Arial" panose="020B0604020202020204" pitchFamily="34" charset="0"/>
        <a:buNone/>
        <a:defRPr sz="2435" b="0" i="0" u="none" kern="1200" baseline="0">
          <a:solidFill>
            <a:schemeClr val="tx1"/>
          </a:solidFill>
          <a:latin typeface="+mn-lt"/>
          <a:ea typeface="+mn-ea"/>
          <a:cs typeface="+mn-cs"/>
        </a:defRPr>
      </a:lvl7pPr>
      <a:lvl8pPr marL="4266565" lvl="7" indent="0" algn="l" defTabSz="1218565" eaLnBrk="1" fontAlgn="base" latinLnBrk="0" hangingPunct="1">
        <a:spcBef>
          <a:spcPct val="0"/>
        </a:spcBef>
        <a:spcAft>
          <a:spcPct val="0"/>
        </a:spcAft>
        <a:buFont typeface="Arial" panose="020B0604020202020204" pitchFamily="34" charset="0"/>
        <a:buNone/>
        <a:defRPr sz="2435" b="0" i="0" u="none" kern="1200" baseline="0">
          <a:solidFill>
            <a:schemeClr val="tx1"/>
          </a:solidFill>
          <a:latin typeface="+mn-lt"/>
          <a:ea typeface="+mn-ea"/>
          <a:cs typeface="+mn-cs"/>
        </a:defRPr>
      </a:lvl8pPr>
      <a:lvl9pPr marL="4876165" lvl="8" indent="0" algn="l" defTabSz="1218565" eaLnBrk="1" fontAlgn="base" latinLnBrk="0" hangingPunct="1">
        <a:spcBef>
          <a:spcPct val="0"/>
        </a:spcBef>
        <a:spcAft>
          <a:spcPct val="0"/>
        </a:spcAft>
        <a:buFont typeface="Arial" panose="020B0604020202020204" pitchFamily="34" charset="0"/>
        <a:buNone/>
        <a:defRPr sz="2435"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GIF"/><Relationship Id="rId7"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GIF"/><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097145" y="2537460"/>
            <a:ext cx="7559040" cy="1782445"/>
          </a:xfrm>
        </p:spPr>
        <p:txBody>
          <a:bodyPr>
            <a:normAutofit/>
          </a:bodyPr>
          <a:lstStyle/>
          <a:p>
            <a:pPr lvl="0" algn="l"/>
            <a:r>
              <a:rPr lang="zh-CN" altLang="en-US" sz="4900">
                <a:sym typeface="+mn-ea"/>
              </a:rPr>
              <a:t>第一章 </a:t>
            </a:r>
            <a:br>
              <a:rPr lang="zh-CN" altLang="en-US" sz="4900">
                <a:sym typeface="+mn-ea"/>
              </a:rPr>
            </a:br>
            <a:r>
              <a:rPr lang="en-US" sz="4900">
                <a:sym typeface="+mn-ea"/>
              </a:rPr>
              <a:t>HTML5</a:t>
            </a:r>
            <a:r>
              <a:rPr lang="zh-CN" altLang="en-US" sz="4900">
                <a:sym typeface="+mn-ea"/>
              </a:rPr>
              <a:t>新增元素及属性</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noChangeArrowheads="1"/>
          </p:cNvSpPr>
          <p:nvPr>
            <p:ph type="title"/>
          </p:nvPr>
        </p:nvSpPr>
        <p:spPr/>
        <p:txBody>
          <a:bodyPr/>
          <a:lstStyle/>
          <a:p>
            <a:r>
              <a:rPr lang="zh-CN" altLang="en-US"/>
              <a:t>分析页面布局</a:t>
            </a:r>
            <a:r>
              <a:rPr lang="en-US" altLang="zh-CN"/>
              <a:t>3-1</a:t>
            </a:r>
          </a:p>
        </p:txBody>
      </p:sp>
      <p:sp>
        <p:nvSpPr>
          <p:cNvPr id="7171" name="内容占位符 2"/>
          <p:cNvSpPr>
            <a:spLocks noGrp="1" noChangeArrowheads="1"/>
          </p:cNvSpPr>
          <p:nvPr>
            <p:ph idx="1"/>
          </p:nvPr>
        </p:nvSpPr>
        <p:spPr/>
        <p:txBody>
          <a:bodyPr/>
          <a:lstStyle/>
          <a:p>
            <a:endParaRPr lang="zh-CN" altLang="en-US"/>
          </a:p>
          <a:p>
            <a:endParaRPr lang="zh-CN" altLang="en-US"/>
          </a:p>
          <a:p>
            <a:pPr lvl="1"/>
            <a:endParaRPr lang="zh-CN" altLang="en-US"/>
          </a:p>
          <a:p>
            <a:pPr lvl="1"/>
            <a:endParaRPr lang="zh-CN" altLang="en-US"/>
          </a:p>
        </p:txBody>
      </p:sp>
      <p:pic>
        <p:nvPicPr>
          <p:cNvPr id="2" name="图片 1" descr="QQ截图20170525143709"/>
          <p:cNvPicPr>
            <a:picLocks noChangeAspect="1"/>
          </p:cNvPicPr>
          <p:nvPr/>
        </p:nvPicPr>
        <p:blipFill>
          <a:blip r:embed="rId3"/>
          <a:stretch>
            <a:fillRect/>
          </a:stretch>
        </p:blipFill>
        <p:spPr>
          <a:xfrm>
            <a:off x="961390" y="1139190"/>
            <a:ext cx="4532630" cy="4987290"/>
          </a:xfrm>
          <a:prstGeom prst="rect">
            <a:avLst/>
          </a:prstGeom>
        </p:spPr>
      </p:pic>
      <p:pic>
        <p:nvPicPr>
          <p:cNvPr id="5" name="图片 4" descr="QQ截图20170525153455"/>
          <p:cNvPicPr>
            <a:picLocks noChangeAspect="1"/>
          </p:cNvPicPr>
          <p:nvPr/>
        </p:nvPicPr>
        <p:blipFill>
          <a:blip r:embed="rId4"/>
          <a:stretch>
            <a:fillRect/>
          </a:stretch>
        </p:blipFill>
        <p:spPr>
          <a:xfrm>
            <a:off x="5906770" y="1233805"/>
            <a:ext cx="5184140" cy="4798695"/>
          </a:xfrm>
          <a:prstGeom prst="rect">
            <a:avLst/>
          </a:prstGeom>
        </p:spPr>
      </p:pic>
      <p:grpSp>
        <p:nvGrpSpPr>
          <p:cNvPr id="7" name="组合 6"/>
          <p:cNvGrpSpPr/>
          <p:nvPr/>
        </p:nvGrpSpPr>
        <p:grpSpPr>
          <a:xfrm>
            <a:off x="4334510" y="6125845"/>
            <a:ext cx="3893820" cy="582930"/>
            <a:chOff x="1488" y="2503"/>
            <a:chExt cx="6132" cy="918"/>
          </a:xfrm>
        </p:grpSpPr>
        <p:sp>
          <p:nvSpPr>
            <p:cNvPr id="6" name="圆角矩形 5"/>
            <p:cNvSpPr/>
            <p:nvPr/>
          </p:nvSpPr>
          <p:spPr>
            <a:xfrm>
              <a:off x="1488" y="2503"/>
              <a:ext cx="6132" cy="91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C77A"/>
                </a:solidFill>
              </a:endParaRPr>
            </a:p>
          </p:txBody>
        </p:sp>
        <p:grpSp>
          <p:nvGrpSpPr>
            <p:cNvPr id="8" name="组合 7"/>
            <p:cNvGrpSpPr/>
            <p:nvPr/>
          </p:nvGrpSpPr>
          <p:grpSpPr>
            <a:xfrm>
              <a:off x="1688" y="2598"/>
              <a:ext cx="5932" cy="737"/>
              <a:chOff x="1688" y="2598"/>
              <a:chExt cx="5932" cy="737"/>
            </a:xfrm>
          </p:grpSpPr>
          <p:sp>
            <p:nvSpPr>
              <p:cNvPr id="9" name="文本框 8"/>
              <p:cNvSpPr txBox="1"/>
              <p:nvPr/>
            </p:nvSpPr>
            <p:spPr>
              <a:xfrm>
                <a:off x="2438" y="2633"/>
                <a:ext cx="5182" cy="628"/>
              </a:xfrm>
              <a:prstGeom prst="rect">
                <a:avLst/>
              </a:prstGeom>
              <a:noFill/>
            </p:spPr>
            <p:txBody>
              <a:bodyPr wrap="none" rtlCol="0">
                <a:spAutoFit/>
              </a:bodyPr>
              <a:lstStyle/>
              <a:p>
                <a:pPr algn="l"/>
                <a:r>
                  <a:rPr sz="2000" b="1">
                    <a:solidFill>
                      <a:srgbClr val="00C77A"/>
                    </a:solidFill>
                    <a:latin typeface="微软雅黑" panose="020B0503020204020204" pitchFamily="34" charset="-122"/>
                    <a:ea typeface="微软雅黑" panose="020B0503020204020204" pitchFamily="34" charset="-122"/>
                  </a:rPr>
                  <a:t>演示示例</a:t>
                </a:r>
                <a:r>
                  <a:rPr lang="en-US" sz="2000" b="1">
                    <a:solidFill>
                      <a:srgbClr val="00C77A"/>
                    </a:solidFill>
                    <a:latin typeface="微软雅黑" panose="020B0503020204020204" pitchFamily="34" charset="-122"/>
                    <a:ea typeface="微软雅黑" panose="020B0503020204020204" pitchFamily="34" charset="-122"/>
                  </a:rPr>
                  <a:t>0</a:t>
                </a:r>
                <a:r>
                  <a:rPr sz="2000" b="1">
                    <a:solidFill>
                      <a:srgbClr val="00C77A"/>
                    </a:solidFill>
                    <a:latin typeface="微软雅黑" panose="020B0503020204020204" pitchFamily="34" charset="-122"/>
                    <a:ea typeface="微软雅黑" panose="020B0503020204020204" pitchFamily="34" charset="-122"/>
                  </a:rPr>
                  <a:t>1：</a:t>
                </a:r>
                <a:r>
                  <a:rPr lang="zh-CN" sz="2000" b="1">
                    <a:solidFill>
                      <a:srgbClr val="00C77A"/>
                    </a:solidFill>
                    <a:latin typeface="微软雅黑" panose="020B0503020204020204" pitchFamily="34" charset="-122"/>
                    <a:ea typeface="微软雅黑" panose="020B0503020204020204" pitchFamily="34" charset="-122"/>
                  </a:rPr>
                  <a:t>分析页面布局</a:t>
                </a:r>
              </a:p>
            </p:txBody>
          </p:sp>
          <p:grpSp>
            <p:nvGrpSpPr>
              <p:cNvPr id="63" name="组合 67"/>
              <p:cNvGrpSpPr/>
              <p:nvPr/>
            </p:nvGrpSpPr>
            <p:grpSpPr bwMode="auto">
              <a:xfrm>
                <a:off x="1688" y="2598"/>
                <a:ext cx="1134" cy="737"/>
                <a:chOff x="6071563" y="1124092"/>
                <a:chExt cx="720153" cy="467999"/>
              </a:xfrm>
            </p:grpSpPr>
            <p:pic>
              <p:nvPicPr>
                <p:cNvPr id="64" name="Picture 13" descr="E:\设计\06-2018\前端5.0PPT\辅导.png辅导"/>
                <p:cNvPicPr>
                  <a:picLocks noChangeAspect="1" noChangeArrowheads="1"/>
                </p:cNvPicPr>
                <p:nvPr/>
              </p:nvPicPr>
              <p:blipFill>
                <a:blip r:embed="rId5"/>
                <a:srcRect/>
                <a:stretch>
                  <a:fillRect/>
                </a:stretch>
              </p:blipFill>
              <p:spPr bwMode="auto">
                <a:xfrm>
                  <a:off x="6071563" y="1124092"/>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endParaRPr lang="zh-CN" altLang="en-US" sz="2000" b="1" dirty="0">
                    <a:latin typeface="黑体" panose="02010609060101010101" pitchFamily="49" charset="-122"/>
                    <a:ea typeface="黑体" panose="02010609060101010101" pitchFamily="49" charset="-122"/>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700">
                <a:sym typeface="+mn-ea"/>
              </a:rPr>
              <a:t>分析页面布局</a:t>
            </a:r>
            <a:r>
              <a:rPr lang="en-US" altLang="zh-CN" sz="3700">
                <a:sym typeface="+mn-ea"/>
              </a:rPr>
              <a:t>3-2</a:t>
            </a:r>
            <a:endParaRPr lang="zh-CN" altLang="en-US"/>
          </a:p>
        </p:txBody>
      </p:sp>
      <p:sp>
        <p:nvSpPr>
          <p:cNvPr id="3" name="内容占位符 2"/>
          <p:cNvSpPr>
            <a:spLocks noGrp="1"/>
          </p:cNvSpPr>
          <p:nvPr>
            <p:ph idx="1"/>
          </p:nvPr>
        </p:nvSpPr>
        <p:spPr/>
        <p:txBody>
          <a:bodyPr/>
          <a:lstStyle/>
          <a:p>
            <a:r>
              <a:rPr lang="zh-CN" altLang="en-US"/>
              <a:t>不利于网站对访客的易用性</a:t>
            </a:r>
          </a:p>
          <a:p>
            <a:r>
              <a:rPr lang="zh-CN" altLang="en-US"/>
              <a:t>不利于搜索引擎或者爬虫软件建立索引</a:t>
            </a:r>
          </a:p>
          <a:p>
            <a:r>
              <a:rPr lang="zh-CN" altLang="en-US"/>
              <a:t>不便于后期的代码维护</a:t>
            </a:r>
          </a:p>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700">
                <a:sym typeface="+mn-ea"/>
              </a:rPr>
              <a:t>分析页面布局</a:t>
            </a:r>
            <a:r>
              <a:rPr lang="en-US" altLang="zh-CN" sz="3700">
                <a:sym typeface="+mn-ea"/>
              </a:rPr>
              <a:t>3-</a:t>
            </a:r>
            <a:r>
              <a:rPr lang="en-US" sz="3700">
                <a:sym typeface="+mn-ea"/>
              </a:rPr>
              <a:t>3</a:t>
            </a:r>
            <a:endParaRPr lang="en-US"/>
          </a:p>
        </p:txBody>
      </p:sp>
      <p:sp>
        <p:nvSpPr>
          <p:cNvPr id="3" name="内容占位符 2"/>
          <p:cNvSpPr>
            <a:spLocks noGrp="1"/>
          </p:cNvSpPr>
          <p:nvPr>
            <p:ph idx="1"/>
          </p:nvPr>
        </p:nvSpPr>
        <p:spPr/>
        <p:txBody>
          <a:bodyPr/>
          <a:lstStyle/>
          <a:p>
            <a:r>
              <a:rPr lang="zh-CN" altLang="en-US"/>
              <a:t>通过上述结论，使用什么方式能够解决那些问题呢？</a:t>
            </a:r>
          </a:p>
          <a:p>
            <a:pPr lvl="1"/>
            <a:r>
              <a:rPr lang="en-US" altLang="zh-CN" sz="2960">
                <a:solidFill>
                  <a:srgbClr val="FF0000"/>
                </a:solidFill>
                <a:sym typeface="+mn-ea"/>
              </a:rPr>
              <a:t>HTML5</a:t>
            </a:r>
            <a:r>
              <a:rPr lang="zh-CN" altLang="en-US" sz="2960">
                <a:solidFill>
                  <a:srgbClr val="FF0000"/>
                </a:solidFill>
                <a:sym typeface="+mn-ea"/>
              </a:rPr>
              <a:t>新增结构元素</a:t>
            </a:r>
            <a:endParaRPr lang="zh-CN" altLang="en-US" sz="2960">
              <a:sym typeface="+mn-ea"/>
            </a:endParaRPr>
          </a:p>
          <a:p>
            <a:pPr lvl="1"/>
            <a:r>
              <a:rPr lang="en-US" altLang="zh-CN" sz="2960">
                <a:sym typeface="+mn-ea"/>
              </a:rPr>
              <a:t>HTML5</a:t>
            </a:r>
            <a:r>
              <a:rPr lang="zh-CN" altLang="en-US" sz="2960">
                <a:sym typeface="+mn-ea"/>
              </a:rPr>
              <a:t>新增网页元素</a:t>
            </a:r>
            <a:endParaRPr lang="zh-CN" altLang="en-US"/>
          </a:p>
          <a:p>
            <a:endParaRPr lang="zh-CN" altLang="en-US"/>
          </a:p>
        </p:txBody>
      </p:sp>
      <p:grpSp>
        <p:nvGrpSpPr>
          <p:cNvPr id="107" name="组合 106"/>
          <p:cNvGrpSpPr/>
          <p:nvPr/>
        </p:nvGrpSpPr>
        <p:grpSpPr>
          <a:xfrm>
            <a:off x="262144" y="1086540"/>
            <a:ext cx="1258544" cy="507365"/>
            <a:chOff x="928824" y="2571744"/>
            <a:chExt cx="1258544" cy="507365"/>
          </a:xfrm>
        </p:grpSpPr>
        <p:sp>
          <p:nvSpPr>
            <p:cNvPr id="108" name="TextBox 13"/>
            <p:cNvSpPr txBox="1"/>
            <p:nvPr/>
          </p:nvSpPr>
          <p:spPr bwMode="auto">
            <a:xfrm>
              <a:off x="1486535" y="2608580"/>
              <a:ext cx="700833" cy="400110"/>
            </a:xfrm>
            <a:prstGeom prst="rect">
              <a:avLst/>
            </a:prstGeom>
            <a:noFill/>
            <a:effectLst>
              <a:outerShdw blurRad="25400" dist="12700" dir="5400000" algn="t" rotWithShape="0">
                <a:prstClr val="black">
                  <a:alpha val="40000"/>
                </a:prstClr>
              </a:outerShdw>
            </a:effec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000" b="1" dirty="0">
                  <a:latin typeface="黑体" panose="02010609060101010101" pitchFamily="49" charset="-122"/>
                  <a:ea typeface="黑体" panose="02010609060101010101" pitchFamily="49" charset="-122"/>
                </a:rPr>
                <a:t>思考</a:t>
              </a:r>
            </a:p>
          </p:txBody>
        </p:sp>
        <p:pic>
          <p:nvPicPr>
            <p:cNvPr id="109" name="Picture 4" descr="E:\设计\06-2018\前端5.0PPT\思考.png思考"/>
            <p:cNvPicPr>
              <a:picLocks noChangeAspect="1" noChangeArrowheads="1"/>
            </p:cNvPicPr>
            <p:nvPr/>
          </p:nvPicPr>
          <p:blipFill>
            <a:blip r:embed="rId3"/>
            <a:srcRect/>
            <a:stretch>
              <a:fillRect/>
            </a:stretch>
          </p:blipFill>
          <p:spPr bwMode="auto">
            <a:xfrm>
              <a:off x="928824" y="2571744"/>
              <a:ext cx="528320" cy="507365"/>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HTML5</a:t>
            </a:r>
            <a:r>
              <a:rPr lang="zh-CN" altLang="en-US"/>
              <a:t>新增结构元素</a:t>
            </a:r>
          </a:p>
        </p:txBody>
      </p:sp>
      <p:graphicFrame>
        <p:nvGraphicFramePr>
          <p:cNvPr id="9" name="表格 8"/>
          <p:cNvGraphicFramePr/>
          <p:nvPr/>
        </p:nvGraphicFramePr>
        <p:xfrm>
          <a:off x="790575" y="1420495"/>
          <a:ext cx="10669270" cy="3719703"/>
        </p:xfrm>
        <a:graphic>
          <a:graphicData uri="http://schemas.openxmlformats.org/drawingml/2006/table">
            <a:tbl>
              <a:tblPr firstRow="1" bandRow="1">
                <a:tableStyleId>{5C22544A-7EE6-4342-B048-85BDC9FD1C3A}</a:tableStyleId>
              </a:tblPr>
              <a:tblGrid>
                <a:gridCol w="1287145">
                  <a:extLst>
                    <a:ext uri="{9D8B030D-6E8A-4147-A177-3AD203B41FA5}">
                      <a16:colId xmlns:a16="http://schemas.microsoft.com/office/drawing/2014/main" xmlns="" val="20000"/>
                    </a:ext>
                  </a:extLst>
                </a:gridCol>
                <a:gridCol w="9382125">
                  <a:extLst>
                    <a:ext uri="{9D8B030D-6E8A-4147-A177-3AD203B41FA5}">
                      <a16:colId xmlns:a16="http://schemas.microsoft.com/office/drawing/2014/main" xmlns="" val="20001"/>
                    </a:ext>
                  </a:extLst>
                </a:gridCol>
              </a:tblGrid>
              <a:tr h="517525">
                <a:tc>
                  <a:txBody>
                    <a:bodyPr/>
                    <a:lstStyle/>
                    <a:p>
                      <a:pPr marL="0" marR="0" lvl="0" indent="0" algn="ctr" defTabSz="914400" rtl="0" eaLnBrk="1" fontAlgn="base" latinLnBrk="0" hangingPunct="1">
                        <a:spcBef>
                          <a:spcPct val="20000"/>
                        </a:spcBef>
                        <a:spcAft>
                          <a:spcPct val="0"/>
                        </a:spcAft>
                        <a:buClr>
                          <a:schemeClr val="tx2"/>
                        </a:buClr>
                        <a:buSzTx/>
                        <a:buFont typeface="Wingdings" panose="05000000000000000000" pitchFamily="2" charset="2"/>
                        <a:buNone/>
                      </a:pPr>
                      <a:r>
                        <a:rPr kumimoji="0" lang="zh-CN" altLang="en-US" sz="2400" b="0" i="0" u="none" strike="noStrike" cap="none" normalizeH="0" baseline="0" dirty="0">
                          <a:ln>
                            <a:noFill/>
                          </a:ln>
                          <a:solidFill>
                            <a:srgbClr val="FFFFFF"/>
                          </a:solidFill>
                          <a:effectLst/>
                          <a:latin typeface="黑体" panose="02010609060101010101" pitchFamily="49" charset="-122"/>
                          <a:ea typeface="黑体" panose="02010609060101010101" pitchFamily="49" charset="-122"/>
                          <a:sym typeface="Calibri" panose="020F0502020204030204" pitchFamily="34" charset="0"/>
                        </a:rPr>
                        <a:t>标签</a:t>
                      </a:r>
                    </a:p>
                  </a:txBody>
                  <a:tcPr marL="121920" marR="121920" marT="60960" marB="60960" horzOverflow="overflow">
                    <a:solidFill>
                      <a:srgbClr val="40D59B"/>
                    </a:solidFill>
                  </a:tcPr>
                </a:tc>
                <a:tc>
                  <a:txBody>
                    <a:bodyPr/>
                    <a:lstStyle/>
                    <a:p>
                      <a:pPr marL="0" marR="0" lvl="0" indent="0" algn="ctr" defTabSz="914400" rtl="0" eaLnBrk="1" fontAlgn="base" latinLnBrk="0" hangingPunct="1">
                        <a:spcBef>
                          <a:spcPct val="20000"/>
                        </a:spcBef>
                        <a:spcAft>
                          <a:spcPct val="0"/>
                        </a:spcAft>
                        <a:buClr>
                          <a:schemeClr val="tx2"/>
                        </a:buClr>
                        <a:buSzTx/>
                        <a:buFont typeface="Wingdings" panose="05000000000000000000" pitchFamily="2" charset="2"/>
                        <a:buNone/>
                      </a:pPr>
                      <a:r>
                        <a:rPr kumimoji="0" lang="zh-CN" altLang="en-US" sz="2400" b="0" i="0" u="none" strike="noStrike" cap="none" normalizeH="0" baseline="0" dirty="0">
                          <a:ln>
                            <a:noFill/>
                          </a:ln>
                          <a:solidFill>
                            <a:srgbClr val="FFFFFF"/>
                          </a:solidFill>
                          <a:effectLst/>
                          <a:latin typeface="黑体" panose="02010609060101010101" pitchFamily="49" charset="-122"/>
                          <a:ea typeface="黑体" panose="02010609060101010101" pitchFamily="49" charset="-122"/>
                          <a:sym typeface="Calibri" panose="020F0502020204030204" pitchFamily="34" charset="0"/>
                        </a:rPr>
                        <a:t>说明</a:t>
                      </a:r>
                    </a:p>
                  </a:txBody>
                  <a:tcPr marL="121920" marR="121920" marT="60960" marB="60960" horzOverflow="overflow">
                    <a:solidFill>
                      <a:srgbClr val="40D59B"/>
                    </a:solidFill>
                  </a:tcPr>
                </a:tc>
                <a:extLst>
                  <a:ext uri="{0D108BD9-81ED-4DB2-BD59-A6C34878D82A}">
                    <a16:rowId xmlns:a16="http://schemas.microsoft.com/office/drawing/2014/main" xmlns="" val="10000"/>
                  </a:ext>
                </a:extLst>
              </a:tr>
              <a:tr h="59563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 header</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页面或页面中某一个区块的</a:t>
                      </a:r>
                      <a:r>
                        <a:rPr kumimoji="0" lang="en-US" sz="2135" b="0" i="0" u="none" strike="noStrike" cap="none" normalizeH="0" baseline="0" dirty="0" err="1">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页眉</a:t>
                      </a: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a:t>
                      </a:r>
                      <a:r>
                        <a:rPr kumimoji="0" lang="en-US" sz="2135" b="0" i="0" u="none" strike="noStrike" cap="none" normalizeH="0" baseline="0" dirty="0" err="1">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通常是一些引导和导航信息</a:t>
                      </a:r>
                      <a:endParaRPr kumimoji="0" 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extLst>
                  <a:ext uri="{0D108BD9-81ED-4DB2-BD59-A6C34878D82A}">
                    <a16:rowId xmlns:a16="http://schemas.microsoft.com/office/drawing/2014/main" xmlns="" val="10001"/>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nav </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pPr>
                      <a:r>
                        <a:rPr kumimoji="0" lang="en-US" sz="2135" b="0" i="0" u="none" strike="noStrike" cap="none" normalizeH="0" baseline="0" dirty="0" err="1">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可以作为页面导航的链接组</a:t>
                      </a:r>
                      <a:endParaRPr kumimoji="0" 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extLst>
                  <a:ext uri="{0D108BD9-81ED-4DB2-BD59-A6C34878D82A}">
                    <a16:rowId xmlns:a16="http://schemas.microsoft.com/office/drawing/2014/main" xmlns="" val="10002"/>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 section</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页面中的一个内容区块，通常由内容及其标题组成</a:t>
                      </a:r>
                    </a:p>
                  </a:txBody>
                  <a:tcPr marL="121920" marR="121920" marT="60960" marB="60960" anchor="ctr" horzOverflow="overflow"/>
                </a:tc>
                <a:extLst>
                  <a:ext uri="{0D108BD9-81ED-4DB2-BD59-A6C34878D82A}">
                    <a16:rowId xmlns:a16="http://schemas.microsoft.com/office/drawing/2014/main" xmlns="" val="10003"/>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 </a:t>
                      </a:r>
                      <a:r>
                        <a:rPr kumimoji="0" 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article</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代表一个独立的、完整的相关内容块，可独立于页面其它内容使用</a:t>
                      </a:r>
                    </a:p>
                  </a:txBody>
                  <a:tcPr marL="121920" marR="121920" marT="60960" marB="60960" anchor="ctr" horzOverflow="overflow"/>
                </a:tc>
                <a:extLst>
                  <a:ext uri="{0D108BD9-81ED-4DB2-BD59-A6C34878D82A}">
                    <a16:rowId xmlns:a16="http://schemas.microsoft.com/office/drawing/2014/main" xmlns="" val="10004"/>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aside</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非正文的内容，与页面的主要内容是分开的，被删除而不会影响到网页的内容</a:t>
                      </a:r>
                    </a:p>
                  </a:txBody>
                  <a:tcPr marL="121920" marR="121920" marT="60960" marB="60960" anchor="ctr" horzOverflow="overflow"/>
                </a:tc>
                <a:extLst>
                  <a:ext uri="{0D108BD9-81ED-4DB2-BD59-A6C34878D82A}">
                    <a16:rowId xmlns:a16="http://schemas.microsoft.com/office/drawing/2014/main" xmlns="" val="10005"/>
                  </a:ext>
                </a:extLst>
              </a:tr>
              <a:tr h="47371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footer</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页面或页面中某一个区块的脚注</a:t>
                      </a:r>
                    </a:p>
                  </a:txBody>
                  <a:tcPr marL="121920" marR="121920" marT="60960" marB="60960" anchor="ctr" horzOverflow="overflow"/>
                </a:tc>
                <a:extLst>
                  <a:ext uri="{0D108BD9-81ED-4DB2-BD59-A6C34878D82A}">
                    <a16:rowId xmlns:a16="http://schemas.microsoft.com/office/drawing/2014/main" xmlns="" val="10006"/>
                  </a:ext>
                </a:extLst>
              </a:tr>
            </a:tbl>
          </a:graphicData>
        </a:graphic>
      </p:graphicFrame>
      <p:grpSp>
        <p:nvGrpSpPr>
          <p:cNvPr id="16" name="组合 70"/>
          <p:cNvGrpSpPr/>
          <p:nvPr/>
        </p:nvGrpSpPr>
        <p:grpSpPr bwMode="auto">
          <a:xfrm>
            <a:off x="376526" y="1114108"/>
            <a:ext cx="1078259" cy="414337"/>
            <a:chOff x="921965" y="2536466"/>
            <a:chExt cx="1078267" cy="414475"/>
          </a:xfrm>
        </p:grpSpPr>
        <p:pic>
          <p:nvPicPr>
            <p:cNvPr id="17" name="Picture 8" descr="E:\设计\06-2018\前端5.0PPT\实例.png实例"/>
            <p:cNvPicPr>
              <a:picLocks noChangeAspect="1" noChangeArrowheads="1"/>
            </p:cNvPicPr>
            <p:nvPr/>
          </p:nvPicPr>
          <p:blipFill>
            <a:blip r:embed="rId3"/>
            <a:srcRect/>
            <a:stretch>
              <a:fillRect/>
            </a:stretch>
          </p:blipFill>
          <p:spPr bwMode="auto">
            <a:xfrm>
              <a:off x="921965" y="2536466"/>
              <a:ext cx="414023"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1"/>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pitchFamily="49" charset="-122"/>
                  <a:ea typeface="黑体" panose="02010609060101010101" pitchFamily="49" charset="-122"/>
                </a:rPr>
                <a:t>示例</a:t>
              </a:r>
            </a:p>
          </p:txBody>
        </p:sp>
      </p:grpSp>
      <p:sp>
        <p:nvSpPr>
          <p:cNvPr id="25" name="AutoShape 3"/>
          <p:cNvSpPr>
            <a:spLocks noChangeArrowheads="1"/>
          </p:cNvSpPr>
          <p:nvPr/>
        </p:nvSpPr>
        <p:spPr bwMode="auto">
          <a:xfrm>
            <a:off x="790575" y="1681480"/>
            <a:ext cx="8280400" cy="3312160"/>
          </a:xfrm>
          <a:prstGeom prst="roundRect">
            <a:avLst>
              <a:gd name="adj" fmla="val 0"/>
            </a:avLst>
          </a:prstGeom>
          <a:solidFill>
            <a:srgbClr val="A6EBD1">
              <a:alpha val="22000"/>
            </a:srgbClr>
          </a:solidFill>
          <a:ln w="50800" cap="flat" cmpd="sng" algn="ctr">
            <a:solidFill>
              <a:srgbClr val="40D59B"/>
            </a:solidFill>
            <a:prstDash val="solid"/>
            <a:round/>
            <a:headEnd type="none" w="med" len="med"/>
            <a:tailEnd type="none" w="med" len="med"/>
          </a:ln>
          <a:effectLst>
            <a:outerShdw blurRad="38100" sx="101000" sy="101000" algn="ctr" rotWithShape="0">
              <a:prstClr val="black">
                <a:alpha val="10000"/>
              </a:prstClr>
            </a:outerShdw>
          </a:effectLst>
        </p:spPr>
        <p:txBody>
          <a:bodyPr>
            <a:noAutofit/>
          </a:bodyPr>
          <a:lstStyle/>
          <a:p>
            <a:pPr lvl="0" algn="l" defTabSz="1218565"/>
            <a:r>
              <a:rPr lang="en-US" altLang="zh-CN" b="1" dirty="0">
                <a:solidFill>
                  <a:schemeClr val="accent5">
                    <a:lumMod val="10000"/>
                  </a:schemeClr>
                </a:solidFill>
                <a:latin typeface="+mn-lt"/>
                <a:ea typeface="黑体" panose="02010609060101010101" pitchFamily="49" charset="-122"/>
                <a:sym typeface="+mn-ea"/>
              </a:rPr>
              <a:t>&lt;div class="box"&gt;</a:t>
            </a:r>
          </a:p>
          <a:p>
            <a:pPr lvl="0" algn="l" defTabSz="1218565"/>
            <a:r>
              <a:rPr lang="en-US" altLang="zh-CN" b="1" dirty="0">
                <a:solidFill>
                  <a:schemeClr val="accent5">
                    <a:lumMod val="10000"/>
                  </a:schemeClr>
                </a:solidFill>
                <a:latin typeface="+mn-lt"/>
                <a:ea typeface="黑体" panose="02010609060101010101" pitchFamily="49" charset="-122"/>
                <a:sym typeface="+mn-ea"/>
              </a:rPr>
              <a:t>      &lt;</a:t>
            </a:r>
            <a:r>
              <a:rPr lang="en-US" altLang="zh-CN" b="1" dirty="0">
                <a:solidFill>
                  <a:srgbClr val="FF0000"/>
                </a:solidFill>
                <a:latin typeface="+mn-lt"/>
                <a:ea typeface="黑体" panose="02010609060101010101" pitchFamily="49" charset="-122"/>
                <a:sym typeface="+mn-ea"/>
              </a:rPr>
              <a:t>header </a:t>
            </a:r>
            <a:r>
              <a:rPr lang="en-US" altLang="zh-CN" b="1" dirty="0">
                <a:solidFill>
                  <a:schemeClr val="accent5">
                    <a:lumMod val="10000"/>
                  </a:schemeClr>
                </a:solidFill>
                <a:latin typeface="+mn-lt"/>
                <a:ea typeface="黑体" panose="02010609060101010101" pitchFamily="49" charset="-122"/>
                <a:sym typeface="+mn-ea"/>
              </a:rPr>
              <a:t>class="header"&gt;头部&lt;/</a:t>
            </a:r>
            <a:r>
              <a:rPr lang="en-US" altLang="zh-CN" b="1" dirty="0">
                <a:solidFill>
                  <a:srgbClr val="FF0000"/>
                </a:solidFill>
                <a:latin typeface="+mn-lt"/>
                <a:ea typeface="黑体" panose="02010609060101010101" pitchFamily="49" charset="-122"/>
                <a:sym typeface="+mn-ea"/>
              </a:rPr>
              <a:t>header</a:t>
            </a:r>
            <a:r>
              <a:rPr lang="en-US" altLang="zh-CN" b="1" dirty="0">
                <a:solidFill>
                  <a:schemeClr val="accent5">
                    <a:lumMod val="10000"/>
                  </a:schemeClr>
                </a:solidFill>
                <a:latin typeface="+mn-lt"/>
                <a:ea typeface="黑体" panose="02010609060101010101" pitchFamily="49" charset="-122"/>
                <a:sym typeface="+mn-ea"/>
              </a:rPr>
              <a:t>&gt;</a:t>
            </a:r>
          </a:p>
          <a:p>
            <a:pPr lvl="0" algn="l" defTabSz="1218565"/>
            <a:r>
              <a:rPr lang="en-US" altLang="zh-CN" b="1" dirty="0">
                <a:solidFill>
                  <a:schemeClr val="accent5">
                    <a:lumMod val="10000"/>
                  </a:schemeClr>
                </a:solidFill>
                <a:latin typeface="+mn-lt"/>
                <a:ea typeface="黑体" panose="02010609060101010101" pitchFamily="49" charset="-122"/>
                <a:sym typeface="+mn-ea"/>
              </a:rPr>
              <a:t>      &lt;main class="main"&gt;</a:t>
            </a:r>
          </a:p>
          <a:p>
            <a:pPr lvl="0" algn="l" defTabSz="1218565"/>
            <a:r>
              <a:rPr lang="en-US" altLang="zh-CN" b="1" dirty="0">
                <a:solidFill>
                  <a:schemeClr val="accent5">
                    <a:lumMod val="10000"/>
                  </a:schemeClr>
                </a:solidFill>
                <a:latin typeface="+mn-lt"/>
                <a:ea typeface="黑体" panose="02010609060101010101" pitchFamily="49" charset="-122"/>
                <a:sym typeface="+mn-ea"/>
              </a:rPr>
              <a:t>            &lt;nav class="nav"&gt;导航&lt;/nav&gt;				&lt;div class="container"&gt;</a:t>
            </a:r>
          </a:p>
          <a:p>
            <a:pPr lvl="0" algn="l" defTabSz="1218565"/>
            <a:r>
              <a:rPr lang="en-US" altLang="zh-CN" b="1" dirty="0">
                <a:solidFill>
                  <a:schemeClr val="accent5">
                    <a:lumMod val="10000"/>
                  </a:schemeClr>
                </a:solidFill>
                <a:latin typeface="+mn-lt"/>
                <a:ea typeface="黑体" panose="02010609060101010101" pitchFamily="49" charset="-122"/>
                <a:sym typeface="+mn-ea"/>
              </a:rPr>
              <a:t>	      &lt;</a:t>
            </a:r>
            <a:r>
              <a:rPr lang="en-US" altLang="zh-CN" b="1" dirty="0">
                <a:solidFill>
                  <a:srgbClr val="FF0000"/>
                </a:solidFill>
                <a:latin typeface="+mn-lt"/>
                <a:ea typeface="黑体" panose="02010609060101010101" pitchFamily="49" charset="-122"/>
                <a:sym typeface="+mn-ea"/>
              </a:rPr>
              <a:t>aside</a:t>
            </a:r>
            <a:r>
              <a:rPr lang="en-US" altLang="zh-CN" b="1" dirty="0">
                <a:solidFill>
                  <a:schemeClr val="accent5">
                    <a:lumMod val="10000"/>
                  </a:schemeClr>
                </a:solidFill>
                <a:latin typeface="+mn-lt"/>
                <a:ea typeface="黑体" panose="02010609060101010101" pitchFamily="49" charset="-122"/>
                <a:sym typeface="+mn-ea"/>
              </a:rPr>
              <a:t>&gt;侧边栏&lt;/</a:t>
            </a:r>
            <a:r>
              <a:rPr lang="en-US" altLang="zh-CN" b="1" dirty="0">
                <a:solidFill>
                  <a:srgbClr val="FF0000"/>
                </a:solidFill>
                <a:latin typeface="+mn-lt"/>
                <a:ea typeface="黑体" panose="02010609060101010101" pitchFamily="49" charset="-122"/>
                <a:sym typeface="+mn-ea"/>
              </a:rPr>
              <a:t>aside</a:t>
            </a:r>
            <a:r>
              <a:rPr lang="en-US" altLang="zh-CN" b="1" dirty="0">
                <a:solidFill>
                  <a:schemeClr val="accent5">
                    <a:lumMod val="10000"/>
                  </a:schemeClr>
                </a:solidFill>
                <a:latin typeface="+mn-lt"/>
                <a:ea typeface="黑体" panose="02010609060101010101" pitchFamily="49" charset="-122"/>
                <a:sym typeface="+mn-ea"/>
              </a:rPr>
              <a:t>&gt;</a:t>
            </a:r>
          </a:p>
          <a:p>
            <a:pPr lvl="0" algn="l" defTabSz="1218565"/>
            <a:r>
              <a:rPr lang="en-US" altLang="zh-CN" b="1" dirty="0">
                <a:solidFill>
                  <a:schemeClr val="accent5">
                    <a:lumMod val="10000"/>
                  </a:schemeClr>
                </a:solidFill>
                <a:latin typeface="+mn-lt"/>
                <a:ea typeface="黑体" panose="02010609060101010101" pitchFamily="49" charset="-122"/>
                <a:sym typeface="+mn-ea"/>
              </a:rPr>
              <a:t>	      &lt;</a:t>
            </a:r>
            <a:r>
              <a:rPr lang="en-US" altLang="zh-CN" b="1" dirty="0">
                <a:solidFill>
                  <a:srgbClr val="FF0000"/>
                </a:solidFill>
                <a:latin typeface="+mn-lt"/>
                <a:ea typeface="黑体" panose="02010609060101010101" pitchFamily="49" charset="-122"/>
                <a:sym typeface="+mn-ea"/>
              </a:rPr>
              <a:t>article</a:t>
            </a:r>
            <a:r>
              <a:rPr lang="en-US" altLang="zh-CN" b="1" dirty="0">
                <a:solidFill>
                  <a:schemeClr val="accent5">
                    <a:lumMod val="10000"/>
                  </a:schemeClr>
                </a:solidFill>
                <a:latin typeface="+mn-lt"/>
                <a:ea typeface="黑体" panose="02010609060101010101" pitchFamily="49" charset="-122"/>
                <a:sym typeface="+mn-ea"/>
              </a:rPr>
              <a:t>&gt;正文&lt;/</a:t>
            </a:r>
            <a:r>
              <a:rPr lang="en-US" altLang="zh-CN" b="1" dirty="0">
                <a:solidFill>
                  <a:srgbClr val="FF0000"/>
                </a:solidFill>
                <a:latin typeface="+mn-lt"/>
                <a:ea typeface="黑体" panose="02010609060101010101" pitchFamily="49" charset="-122"/>
                <a:sym typeface="+mn-ea"/>
              </a:rPr>
              <a:t>article</a:t>
            </a:r>
            <a:r>
              <a:rPr lang="en-US" altLang="zh-CN" b="1" dirty="0">
                <a:solidFill>
                  <a:schemeClr val="accent5">
                    <a:lumMod val="10000"/>
                  </a:schemeClr>
                </a:solidFill>
                <a:latin typeface="+mn-lt"/>
                <a:ea typeface="黑体" panose="02010609060101010101" pitchFamily="49" charset="-122"/>
                <a:sym typeface="+mn-ea"/>
              </a:rPr>
              <a:t>&gt;</a:t>
            </a:r>
          </a:p>
          <a:p>
            <a:pPr lvl="0" algn="l" defTabSz="1218565"/>
            <a:r>
              <a:rPr lang="en-US" altLang="zh-CN" b="1" dirty="0">
                <a:solidFill>
                  <a:schemeClr val="accent5">
                    <a:lumMod val="10000"/>
                  </a:schemeClr>
                </a:solidFill>
                <a:latin typeface="+mn-lt"/>
                <a:ea typeface="黑体" panose="02010609060101010101" pitchFamily="49" charset="-122"/>
                <a:sym typeface="+mn-ea"/>
              </a:rPr>
              <a:t>	&lt;/div&gt;</a:t>
            </a:r>
          </a:p>
          <a:p>
            <a:pPr lvl="0" algn="l" defTabSz="1218565"/>
            <a:r>
              <a:rPr lang="en-US" altLang="zh-CN" b="1" dirty="0">
                <a:solidFill>
                  <a:schemeClr val="accent5">
                    <a:lumMod val="10000"/>
                  </a:schemeClr>
                </a:solidFill>
                <a:latin typeface="+mn-lt"/>
                <a:ea typeface="黑体" panose="02010609060101010101" pitchFamily="49" charset="-122"/>
                <a:sym typeface="+mn-ea"/>
              </a:rPr>
              <a:t>      &lt;/main&gt;</a:t>
            </a:r>
          </a:p>
          <a:p>
            <a:pPr lvl="0" algn="l" defTabSz="1218565"/>
            <a:r>
              <a:rPr lang="en-US" altLang="zh-CN" b="1" dirty="0">
                <a:solidFill>
                  <a:schemeClr val="accent5">
                    <a:lumMod val="10000"/>
                  </a:schemeClr>
                </a:solidFill>
                <a:latin typeface="+mn-lt"/>
                <a:ea typeface="黑体" panose="02010609060101010101" pitchFamily="49" charset="-122"/>
                <a:sym typeface="+mn-ea"/>
              </a:rPr>
              <a:t>      &lt;</a:t>
            </a:r>
            <a:r>
              <a:rPr lang="en-US" altLang="zh-CN" b="1" dirty="0">
                <a:solidFill>
                  <a:srgbClr val="FF0000"/>
                </a:solidFill>
                <a:latin typeface="+mn-lt"/>
                <a:ea typeface="黑体" panose="02010609060101010101" pitchFamily="49" charset="-122"/>
                <a:sym typeface="+mn-ea"/>
              </a:rPr>
              <a:t>footer </a:t>
            </a:r>
            <a:r>
              <a:rPr lang="en-US" altLang="zh-CN" b="1" dirty="0">
                <a:solidFill>
                  <a:schemeClr val="accent5">
                    <a:lumMod val="10000"/>
                  </a:schemeClr>
                </a:solidFill>
                <a:latin typeface="+mn-lt"/>
                <a:ea typeface="黑体" panose="02010609060101010101" pitchFamily="49" charset="-122"/>
                <a:sym typeface="+mn-ea"/>
              </a:rPr>
              <a:t>class="footer"&gt;底部&lt;/</a:t>
            </a:r>
            <a:r>
              <a:rPr lang="en-US" altLang="zh-CN" b="1" dirty="0">
                <a:solidFill>
                  <a:srgbClr val="FF0000"/>
                </a:solidFill>
                <a:latin typeface="+mn-lt"/>
                <a:ea typeface="黑体" panose="02010609060101010101" pitchFamily="49" charset="-122"/>
                <a:sym typeface="+mn-ea"/>
              </a:rPr>
              <a:t>footer</a:t>
            </a:r>
            <a:r>
              <a:rPr lang="en-US" altLang="zh-CN" b="1" dirty="0">
                <a:solidFill>
                  <a:schemeClr val="accent5">
                    <a:lumMod val="10000"/>
                  </a:schemeClr>
                </a:solidFill>
                <a:latin typeface="+mn-lt"/>
                <a:ea typeface="黑体" panose="02010609060101010101" pitchFamily="49" charset="-122"/>
                <a:sym typeface="+mn-ea"/>
              </a:rPr>
              <a:t>&gt;</a:t>
            </a:r>
          </a:p>
          <a:p>
            <a:pPr lvl="0" algn="l" defTabSz="1218565"/>
            <a:r>
              <a:rPr lang="en-US" altLang="zh-CN" b="1" dirty="0">
                <a:solidFill>
                  <a:schemeClr val="accent5">
                    <a:lumMod val="10000"/>
                  </a:schemeClr>
                </a:solidFill>
                <a:latin typeface="+mn-lt"/>
                <a:ea typeface="黑体" panose="02010609060101010101" pitchFamily="49" charset="-122"/>
                <a:sym typeface="+mn-ea"/>
              </a:rPr>
              <a:t>&lt;/div&gt;</a:t>
            </a:r>
          </a:p>
        </p:txBody>
      </p:sp>
      <p:grpSp>
        <p:nvGrpSpPr>
          <p:cNvPr id="7" name="组合 6"/>
          <p:cNvGrpSpPr/>
          <p:nvPr/>
        </p:nvGrpSpPr>
        <p:grpSpPr>
          <a:xfrm>
            <a:off x="3715385" y="5674995"/>
            <a:ext cx="4819015" cy="582930"/>
            <a:chOff x="1488" y="2503"/>
            <a:chExt cx="7589" cy="918"/>
          </a:xfrm>
        </p:grpSpPr>
        <p:sp>
          <p:nvSpPr>
            <p:cNvPr id="6" name="圆角矩形 5"/>
            <p:cNvSpPr/>
            <p:nvPr/>
          </p:nvSpPr>
          <p:spPr>
            <a:xfrm>
              <a:off x="1488" y="2503"/>
              <a:ext cx="7589" cy="91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C77A"/>
                </a:solidFill>
              </a:endParaRPr>
            </a:p>
          </p:txBody>
        </p:sp>
        <p:grpSp>
          <p:nvGrpSpPr>
            <p:cNvPr id="8" name="组合 7"/>
            <p:cNvGrpSpPr/>
            <p:nvPr/>
          </p:nvGrpSpPr>
          <p:grpSpPr>
            <a:xfrm>
              <a:off x="1688" y="2598"/>
              <a:ext cx="7388" cy="737"/>
              <a:chOff x="1688" y="2598"/>
              <a:chExt cx="7388" cy="737"/>
            </a:xfrm>
          </p:grpSpPr>
          <p:sp>
            <p:nvSpPr>
              <p:cNvPr id="3" name="文本框 2"/>
              <p:cNvSpPr txBox="1"/>
              <p:nvPr/>
            </p:nvSpPr>
            <p:spPr>
              <a:xfrm>
                <a:off x="2438" y="2633"/>
                <a:ext cx="6638" cy="628"/>
              </a:xfrm>
              <a:prstGeom prst="rect">
                <a:avLst/>
              </a:prstGeom>
              <a:noFill/>
            </p:spPr>
            <p:txBody>
              <a:bodyPr wrap="none" rtlCol="0">
                <a:spAutoFit/>
              </a:bodyPr>
              <a:lstStyle/>
              <a:p>
                <a:pPr algn="l"/>
                <a:r>
                  <a:rPr sz="2000" b="1">
                    <a:solidFill>
                      <a:srgbClr val="00C77A"/>
                    </a:solidFill>
                    <a:latin typeface="微软雅黑" panose="020B0503020204020204" pitchFamily="34" charset="-122"/>
                    <a:ea typeface="微软雅黑" panose="020B0503020204020204" pitchFamily="34" charset="-122"/>
                  </a:rPr>
                  <a:t>演示示例</a:t>
                </a:r>
                <a:r>
                  <a:rPr lang="en-US" sz="2000" b="1">
                    <a:solidFill>
                      <a:srgbClr val="00C77A"/>
                    </a:solidFill>
                    <a:latin typeface="微软雅黑" panose="020B0503020204020204" pitchFamily="34" charset="-122"/>
                    <a:ea typeface="微软雅黑" panose="020B0503020204020204" pitchFamily="34" charset="-122"/>
                  </a:rPr>
                  <a:t>02</a:t>
                </a:r>
                <a:r>
                  <a:rPr sz="2000" b="1">
                    <a:solidFill>
                      <a:srgbClr val="00C77A"/>
                    </a:solidFill>
                    <a:latin typeface="微软雅黑" panose="020B0503020204020204" pitchFamily="34" charset="-122"/>
                    <a:ea typeface="微软雅黑" panose="020B0503020204020204" pitchFamily="34" charset="-122"/>
                  </a:rPr>
                  <a:t>：</a:t>
                </a:r>
                <a:r>
                  <a:rPr lang="en-US" sz="2000" b="1">
                    <a:solidFill>
                      <a:srgbClr val="00C77A"/>
                    </a:solidFill>
                    <a:latin typeface="微软雅黑" panose="020B0503020204020204" pitchFamily="34" charset="-122"/>
                    <a:ea typeface="微软雅黑" panose="020B0503020204020204" pitchFamily="34" charset="-122"/>
                  </a:rPr>
                  <a:t>HTML5</a:t>
                </a:r>
                <a:r>
                  <a:rPr lang="zh-CN" altLang="en-US" sz="2000" b="1">
                    <a:solidFill>
                      <a:srgbClr val="00C77A"/>
                    </a:solidFill>
                    <a:latin typeface="微软雅黑" panose="020B0503020204020204" pitchFamily="34" charset="-122"/>
                    <a:ea typeface="微软雅黑" panose="020B0503020204020204" pitchFamily="34" charset="-122"/>
                  </a:rPr>
                  <a:t>新增结构元素</a:t>
                </a:r>
              </a:p>
            </p:txBody>
          </p:sp>
          <p:grpSp>
            <p:nvGrpSpPr>
              <p:cNvPr id="63" name="组合 67"/>
              <p:cNvGrpSpPr/>
              <p:nvPr/>
            </p:nvGrpSpPr>
            <p:grpSpPr bwMode="auto">
              <a:xfrm>
                <a:off x="1688" y="2598"/>
                <a:ext cx="1134" cy="737"/>
                <a:chOff x="6071563" y="1124092"/>
                <a:chExt cx="720153" cy="467999"/>
              </a:xfrm>
            </p:grpSpPr>
            <p:pic>
              <p:nvPicPr>
                <p:cNvPr id="64" name="Picture 13" descr="E:\设计\06-2018\前端5.0PPT\辅导.png辅导"/>
                <p:cNvPicPr>
                  <a:picLocks noChangeAspect="1" noChangeArrowheads="1"/>
                </p:cNvPicPr>
                <p:nvPr/>
              </p:nvPicPr>
              <p:blipFill>
                <a:blip r:embed="rId4"/>
                <a:srcRect/>
                <a:stretch>
                  <a:fillRect/>
                </a:stretch>
              </p:blipFill>
              <p:spPr bwMode="auto">
                <a:xfrm>
                  <a:off x="6071563" y="1124092"/>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endParaRPr lang="zh-CN" altLang="en-US" sz="2000" b="1" dirty="0">
                    <a:latin typeface="黑体" panose="02010609060101010101" pitchFamily="49" charset="-122"/>
                    <a:ea typeface="黑体" panose="02010609060101010101" pitchFamily="49" charset="-122"/>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HTML5</a:t>
            </a:r>
            <a:r>
              <a:rPr lang="zh-CN" altLang="en-US"/>
              <a:t>新增网页元素</a:t>
            </a:r>
          </a:p>
        </p:txBody>
      </p:sp>
      <p:graphicFrame>
        <p:nvGraphicFramePr>
          <p:cNvPr id="9" name="表格 8"/>
          <p:cNvGraphicFramePr/>
          <p:nvPr/>
        </p:nvGraphicFramePr>
        <p:xfrm>
          <a:off x="761365" y="1345565"/>
          <a:ext cx="10669270" cy="3400425"/>
        </p:xfrm>
        <a:graphic>
          <a:graphicData uri="http://schemas.openxmlformats.org/drawingml/2006/table">
            <a:tbl>
              <a:tblPr firstRow="1" bandRow="1">
                <a:tableStyleId>{5C22544A-7EE6-4342-B048-85BDC9FD1C3A}</a:tableStyleId>
              </a:tblPr>
              <a:tblGrid>
                <a:gridCol w="1287145">
                  <a:extLst>
                    <a:ext uri="{9D8B030D-6E8A-4147-A177-3AD203B41FA5}">
                      <a16:colId xmlns:a16="http://schemas.microsoft.com/office/drawing/2014/main" xmlns="" val="20000"/>
                    </a:ext>
                  </a:extLst>
                </a:gridCol>
                <a:gridCol w="9382125">
                  <a:extLst>
                    <a:ext uri="{9D8B030D-6E8A-4147-A177-3AD203B41FA5}">
                      <a16:colId xmlns:a16="http://schemas.microsoft.com/office/drawing/2014/main" xmlns="" val="20001"/>
                    </a:ext>
                  </a:extLst>
                </a:gridCol>
              </a:tblGrid>
              <a:tr h="517525">
                <a:tc>
                  <a:txBody>
                    <a:bodyPr/>
                    <a:lstStyle/>
                    <a:p>
                      <a:pPr marL="0" marR="0" lvl="0" indent="0" algn="ctr" defTabSz="914400" rtl="0" eaLnBrk="1" fontAlgn="base" latinLnBrk="0" hangingPunct="1">
                        <a:spcBef>
                          <a:spcPct val="20000"/>
                        </a:spcBef>
                        <a:spcAft>
                          <a:spcPct val="0"/>
                        </a:spcAft>
                        <a:buClr>
                          <a:schemeClr val="tx2"/>
                        </a:buClr>
                        <a:buSzTx/>
                        <a:buFont typeface="Wingdings" panose="05000000000000000000" pitchFamily="2" charset="2"/>
                        <a:buNone/>
                      </a:pPr>
                      <a:r>
                        <a:rPr kumimoji="0" lang="zh-CN" altLang="en-US" sz="2400" b="0" i="0" u="none" strike="noStrike" cap="none" normalizeH="0" baseline="0" dirty="0">
                          <a:ln>
                            <a:noFill/>
                          </a:ln>
                          <a:solidFill>
                            <a:srgbClr val="FFFFFF"/>
                          </a:solidFill>
                          <a:effectLst/>
                          <a:latin typeface="黑体" panose="02010609060101010101" pitchFamily="49" charset="-122"/>
                          <a:ea typeface="黑体" panose="02010609060101010101" pitchFamily="49" charset="-122"/>
                          <a:sym typeface="Calibri" panose="020F0502020204030204" pitchFamily="34" charset="0"/>
                        </a:rPr>
                        <a:t>标签</a:t>
                      </a:r>
                    </a:p>
                  </a:txBody>
                  <a:tcPr marL="121920" marR="121920" marT="60960" marB="60960" horzOverflow="overflow">
                    <a:solidFill>
                      <a:srgbClr val="40D59B"/>
                    </a:solidFill>
                  </a:tcPr>
                </a:tc>
                <a:tc>
                  <a:txBody>
                    <a:bodyPr/>
                    <a:lstStyle/>
                    <a:p>
                      <a:pPr marL="0" marR="0" lvl="0" indent="0" algn="ctr" defTabSz="914400" rtl="0" eaLnBrk="1" fontAlgn="base" latinLnBrk="0" hangingPunct="1">
                        <a:spcBef>
                          <a:spcPct val="20000"/>
                        </a:spcBef>
                        <a:spcAft>
                          <a:spcPct val="0"/>
                        </a:spcAft>
                        <a:buClr>
                          <a:schemeClr val="tx2"/>
                        </a:buClr>
                        <a:buSzTx/>
                        <a:buFont typeface="Wingdings" panose="05000000000000000000" pitchFamily="2" charset="2"/>
                        <a:buNone/>
                      </a:pPr>
                      <a:r>
                        <a:rPr kumimoji="0" lang="zh-CN" altLang="en-US" sz="2400" b="0" i="0" u="none" strike="noStrike" cap="none" normalizeH="0" baseline="0" dirty="0">
                          <a:ln>
                            <a:noFill/>
                          </a:ln>
                          <a:solidFill>
                            <a:srgbClr val="FFFFFF"/>
                          </a:solidFill>
                          <a:effectLst/>
                          <a:latin typeface="黑体" panose="02010609060101010101" pitchFamily="49" charset="-122"/>
                          <a:ea typeface="黑体" panose="02010609060101010101" pitchFamily="49" charset="-122"/>
                          <a:sym typeface="Calibri" panose="020F0502020204030204" pitchFamily="34" charset="0"/>
                        </a:rPr>
                        <a:t>说明</a:t>
                      </a:r>
                    </a:p>
                  </a:txBody>
                  <a:tcPr marL="121920" marR="121920" marT="60960" marB="60960" horzOverflow="overflow">
                    <a:solidFill>
                      <a:srgbClr val="40D59B"/>
                    </a:solidFill>
                  </a:tcPr>
                </a:tc>
                <a:extLst>
                  <a:ext uri="{0D108BD9-81ED-4DB2-BD59-A6C34878D82A}">
                    <a16:rowId xmlns:a16="http://schemas.microsoft.com/office/drawing/2014/main" xmlns="" val="10000"/>
                  </a:ext>
                </a:extLst>
              </a:tr>
              <a:tr h="59563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rgbClr val="FF0000"/>
                          </a:solidFill>
                          <a:effectLst/>
                          <a:latin typeface="Arial" panose="020B0604020202020204" pitchFamily="34" charset="0"/>
                          <a:ea typeface="+mn-ea"/>
                          <a:cs typeface="Arial" panose="020B0604020202020204" pitchFamily="34" charset="0"/>
                          <a:sym typeface="Calibri" panose="020F0502020204030204" pitchFamily="34" charset="0"/>
                        </a:rPr>
                        <a:t> video</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定义视频，如电影片段或其他视频流</a:t>
                      </a:r>
                    </a:p>
                  </a:txBody>
                  <a:tcPr marL="121920" marR="121920" marT="60960" marB="60960" anchor="ctr" horzOverflow="overflow"/>
                </a:tc>
                <a:extLst>
                  <a:ext uri="{0D108BD9-81ED-4DB2-BD59-A6C34878D82A}">
                    <a16:rowId xmlns:a16="http://schemas.microsoft.com/office/drawing/2014/main" xmlns="" val="10001"/>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rgbClr val="FF0000"/>
                          </a:solidFill>
                          <a:effectLst/>
                          <a:latin typeface="Arial" panose="020B0604020202020204" pitchFamily="34" charset="0"/>
                          <a:ea typeface="+mn-ea"/>
                          <a:cs typeface="Arial" panose="020B0604020202020204" pitchFamily="34" charset="0"/>
                          <a:sym typeface="Calibri" panose="020F0502020204030204" pitchFamily="34" charset="0"/>
                        </a:rPr>
                        <a:t>audio</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定义音频，如音乐或其他音频流</a:t>
                      </a:r>
                    </a:p>
                  </a:txBody>
                  <a:tcPr marL="121920" marR="121920" marT="60960" marB="60960" anchor="ctr" horzOverflow="overflow"/>
                </a:tc>
                <a:extLst>
                  <a:ext uri="{0D108BD9-81ED-4DB2-BD59-A6C34878D82A}">
                    <a16:rowId xmlns:a16="http://schemas.microsoft.com/office/drawing/2014/main" xmlns="" val="10002"/>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 </a:t>
                      </a:r>
                      <a:r>
                        <a:rPr kumimoji="0" lang="zh-CN" altLang="en-US" sz="2135" b="0" i="0" u="none" strike="noStrike" cap="none" normalizeH="0" baseline="0" dirty="0">
                          <a:ln>
                            <a:noFill/>
                          </a:ln>
                          <a:solidFill>
                            <a:srgbClr val="FF0000"/>
                          </a:solidFill>
                          <a:effectLst/>
                          <a:latin typeface="Arial" panose="020B0604020202020204" pitchFamily="34" charset="0"/>
                          <a:ea typeface="+mn-ea"/>
                          <a:cs typeface="Arial" panose="020B0604020202020204" pitchFamily="34" charset="0"/>
                          <a:sym typeface="Calibri" panose="020F0502020204030204" pitchFamily="34" charset="0"/>
                        </a:rPr>
                        <a:t>canvas</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定义图形</a:t>
                      </a:r>
                    </a:p>
                  </a:txBody>
                  <a:tcPr marL="121920" marR="121920" marT="60960" marB="60960" anchor="ctr" horzOverflow="overflow"/>
                </a:tc>
                <a:extLst>
                  <a:ext uri="{0D108BD9-81ED-4DB2-BD59-A6C34878D82A}">
                    <a16:rowId xmlns:a16="http://schemas.microsoft.com/office/drawing/2014/main" xmlns="" val="10003"/>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datalist</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定义可选数据的列表</a:t>
                      </a:r>
                    </a:p>
                  </a:txBody>
                  <a:tcPr marL="121920" marR="121920" marT="60960" marB="60960" anchor="ctr" horzOverflow="overflow"/>
                </a:tc>
                <a:extLst>
                  <a:ext uri="{0D108BD9-81ED-4DB2-BD59-A6C34878D82A}">
                    <a16:rowId xmlns:a16="http://schemas.microsoft.com/office/drawing/2014/main" xmlns="" val="10004"/>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time</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标签定义日期或时间</a:t>
                      </a:r>
                    </a:p>
                  </a:txBody>
                  <a:tcPr marL="121920" marR="121920" marT="60960" marB="60960" anchor="ctr" horzOverflow="overflow"/>
                </a:tc>
                <a:extLst>
                  <a:ext uri="{0D108BD9-81ED-4DB2-BD59-A6C34878D82A}">
                    <a16:rowId xmlns:a16="http://schemas.microsoft.com/office/drawing/2014/main" xmlns="" val="10005"/>
                  </a:ext>
                </a:extLst>
              </a:tr>
              <a:tr h="47371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mark</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在视觉上向用户呈现那些需要突出的文字</a:t>
                      </a:r>
                    </a:p>
                  </a:txBody>
                  <a:tcPr marL="121920" marR="121920" marT="60960" marB="60960" anchor="ctr" horzOverflow="overflow"/>
                </a:tc>
                <a:extLst>
                  <a:ext uri="{0D108BD9-81ED-4DB2-BD59-A6C34878D82A}">
                    <a16:rowId xmlns:a16="http://schemas.microsoft.com/office/drawing/2014/main" xmlns="" val="10006"/>
                  </a:ext>
                </a:extLst>
              </a:tr>
            </a:tbl>
          </a:graphicData>
        </a:graphic>
      </p:graphicFrame>
      <p:grpSp>
        <p:nvGrpSpPr>
          <p:cNvPr id="16" name="组合 70"/>
          <p:cNvGrpSpPr/>
          <p:nvPr/>
        </p:nvGrpSpPr>
        <p:grpSpPr bwMode="auto">
          <a:xfrm>
            <a:off x="376526" y="1114108"/>
            <a:ext cx="1078259" cy="414337"/>
            <a:chOff x="921965" y="2536466"/>
            <a:chExt cx="1078267" cy="414475"/>
          </a:xfrm>
        </p:grpSpPr>
        <p:pic>
          <p:nvPicPr>
            <p:cNvPr id="17" name="Picture 8" descr="E:\设计\06-2018\前端5.0PPT\实例.png实例"/>
            <p:cNvPicPr>
              <a:picLocks noChangeAspect="1" noChangeArrowheads="1"/>
            </p:cNvPicPr>
            <p:nvPr/>
          </p:nvPicPr>
          <p:blipFill>
            <a:blip r:embed="rId3"/>
            <a:srcRect/>
            <a:stretch>
              <a:fillRect/>
            </a:stretch>
          </p:blipFill>
          <p:spPr bwMode="auto">
            <a:xfrm>
              <a:off x="921965" y="2536466"/>
              <a:ext cx="414023"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1"/>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pitchFamily="49" charset="-122"/>
                  <a:ea typeface="黑体" panose="02010609060101010101" pitchFamily="49" charset="-122"/>
                </a:rPr>
                <a:t>示例</a:t>
              </a:r>
            </a:p>
          </p:txBody>
        </p:sp>
      </p:grpSp>
      <p:sp>
        <p:nvSpPr>
          <p:cNvPr id="25" name="AutoShape 3"/>
          <p:cNvSpPr>
            <a:spLocks noChangeArrowheads="1"/>
          </p:cNvSpPr>
          <p:nvPr/>
        </p:nvSpPr>
        <p:spPr bwMode="auto">
          <a:xfrm>
            <a:off x="790575" y="1681480"/>
            <a:ext cx="8280400" cy="3312160"/>
          </a:xfrm>
          <a:prstGeom prst="roundRect">
            <a:avLst>
              <a:gd name="adj" fmla="val 0"/>
            </a:avLst>
          </a:prstGeom>
          <a:solidFill>
            <a:srgbClr val="A6EBD1">
              <a:alpha val="22000"/>
            </a:srgbClr>
          </a:solidFill>
          <a:ln w="50800" cap="flat" cmpd="sng" algn="ctr">
            <a:solidFill>
              <a:srgbClr val="40D59B"/>
            </a:solidFill>
            <a:prstDash val="solid"/>
            <a:round/>
            <a:headEnd type="none" w="med" len="med"/>
            <a:tailEnd type="none" w="med" len="med"/>
          </a:ln>
          <a:effectLst>
            <a:outerShdw blurRad="38100" sx="101000" sy="101000" algn="ctr" rotWithShape="0">
              <a:prstClr val="black">
                <a:alpha val="10000"/>
              </a:prstClr>
            </a:outerShdw>
          </a:effectLst>
        </p:spPr>
        <p:txBody>
          <a:bodyPr>
            <a:noAutofit/>
          </a:bodyPr>
          <a:lstStyle/>
          <a:p>
            <a:pPr lvl="0" algn="l" defTabSz="1218565"/>
            <a:r>
              <a:rPr lang="en-US" altLang="zh-CN" b="1" dirty="0">
                <a:solidFill>
                  <a:schemeClr val="accent5">
                    <a:lumMod val="10000"/>
                  </a:schemeClr>
                </a:solidFill>
                <a:latin typeface="+mn-lt"/>
                <a:ea typeface="黑体" panose="02010609060101010101" pitchFamily="49" charset="-122"/>
                <a:sym typeface="+mn-ea"/>
              </a:rPr>
              <a:t>&lt;input list="citys"/&gt;</a:t>
            </a:r>
          </a:p>
          <a:p>
            <a:pPr lvl="0" algn="l" defTabSz="1218565"/>
            <a:r>
              <a:rPr lang="en-US" altLang="zh-CN" b="1" dirty="0">
                <a:solidFill>
                  <a:schemeClr val="accent5">
                    <a:lumMod val="10000"/>
                  </a:schemeClr>
                </a:solidFill>
                <a:latin typeface="+mn-lt"/>
                <a:ea typeface="黑体" panose="02010609060101010101" pitchFamily="49" charset="-122"/>
                <a:sym typeface="+mn-ea"/>
              </a:rPr>
              <a:t>&lt;</a:t>
            </a:r>
            <a:r>
              <a:rPr lang="en-US" altLang="zh-CN" b="1" dirty="0">
                <a:solidFill>
                  <a:srgbClr val="FF0000"/>
                </a:solidFill>
                <a:latin typeface="+mn-lt"/>
                <a:ea typeface="黑体" panose="02010609060101010101" pitchFamily="49" charset="-122"/>
                <a:sym typeface="+mn-ea"/>
              </a:rPr>
              <a:t>datalist </a:t>
            </a:r>
            <a:r>
              <a:rPr lang="en-US" altLang="zh-CN" b="1" dirty="0">
                <a:solidFill>
                  <a:schemeClr val="accent5">
                    <a:lumMod val="10000"/>
                  </a:schemeClr>
                </a:solidFill>
                <a:latin typeface="+mn-lt"/>
                <a:ea typeface="黑体" panose="02010609060101010101" pitchFamily="49" charset="-122"/>
                <a:sym typeface="+mn-ea"/>
              </a:rPr>
              <a:t>id="citys"&gt;</a:t>
            </a:r>
          </a:p>
          <a:p>
            <a:pPr lvl="0" algn="l" defTabSz="1218565"/>
            <a:r>
              <a:rPr lang="en-US" altLang="zh-CN" b="1" dirty="0">
                <a:solidFill>
                  <a:schemeClr val="accent5">
                    <a:lumMod val="10000"/>
                  </a:schemeClr>
                </a:solidFill>
                <a:latin typeface="+mn-lt"/>
                <a:ea typeface="黑体" panose="02010609060101010101" pitchFamily="49" charset="-122"/>
                <a:sym typeface="+mn-ea"/>
              </a:rPr>
              <a:t>            &lt;option value="北京"&gt;</a:t>
            </a:r>
          </a:p>
          <a:p>
            <a:pPr lvl="0" algn="l" defTabSz="1218565"/>
            <a:r>
              <a:rPr lang="en-US" altLang="zh-CN" b="1" dirty="0">
                <a:solidFill>
                  <a:schemeClr val="accent5">
                    <a:lumMod val="10000"/>
                  </a:schemeClr>
                </a:solidFill>
                <a:latin typeface="+mn-lt"/>
                <a:ea typeface="黑体" panose="02010609060101010101" pitchFamily="49" charset="-122"/>
                <a:sym typeface="+mn-ea"/>
              </a:rPr>
              <a:t>            &lt;option value="上海"&gt;</a:t>
            </a:r>
          </a:p>
          <a:p>
            <a:pPr lvl="0" algn="l" defTabSz="1218565"/>
            <a:r>
              <a:rPr lang="en-US" altLang="zh-CN" b="1" dirty="0">
                <a:solidFill>
                  <a:schemeClr val="accent5">
                    <a:lumMod val="10000"/>
                  </a:schemeClr>
                </a:solidFill>
                <a:latin typeface="+mn-lt"/>
                <a:ea typeface="黑体" panose="02010609060101010101" pitchFamily="49" charset="-122"/>
                <a:sym typeface="+mn-ea"/>
              </a:rPr>
              <a:t>            &lt;option value="深圳"&gt;</a:t>
            </a:r>
          </a:p>
          <a:p>
            <a:pPr lvl="0" algn="l" defTabSz="1218565"/>
            <a:r>
              <a:rPr lang="en-US" altLang="zh-CN" b="1" dirty="0">
                <a:solidFill>
                  <a:schemeClr val="accent5">
                    <a:lumMod val="10000"/>
                  </a:schemeClr>
                </a:solidFill>
                <a:latin typeface="+mn-lt"/>
                <a:ea typeface="黑体" panose="02010609060101010101" pitchFamily="49" charset="-122"/>
                <a:sym typeface="+mn-ea"/>
              </a:rPr>
              <a:t>&lt;/</a:t>
            </a:r>
            <a:r>
              <a:rPr lang="en-US" altLang="zh-CN" b="1" dirty="0">
                <a:solidFill>
                  <a:srgbClr val="FF0000"/>
                </a:solidFill>
                <a:latin typeface="+mn-lt"/>
                <a:ea typeface="黑体" panose="02010609060101010101" pitchFamily="49" charset="-122"/>
                <a:sym typeface="+mn-ea"/>
              </a:rPr>
              <a:t>datalist</a:t>
            </a:r>
            <a:r>
              <a:rPr lang="en-US" altLang="zh-CN" b="1" dirty="0">
                <a:solidFill>
                  <a:schemeClr val="accent5">
                    <a:lumMod val="10000"/>
                  </a:schemeClr>
                </a:solidFill>
                <a:latin typeface="+mn-lt"/>
                <a:ea typeface="黑体" panose="02010609060101010101" pitchFamily="49" charset="-122"/>
                <a:sym typeface="+mn-ea"/>
              </a:rPr>
              <a:t>&gt;</a:t>
            </a:r>
          </a:p>
          <a:p>
            <a:pPr lvl="0" algn="l" defTabSz="1218565"/>
            <a:endParaRPr lang="en-US" altLang="zh-CN" b="1" dirty="0">
              <a:solidFill>
                <a:schemeClr val="accent5">
                  <a:lumMod val="10000"/>
                </a:schemeClr>
              </a:solidFill>
              <a:latin typeface="+mn-lt"/>
              <a:ea typeface="黑体" panose="02010609060101010101" pitchFamily="49" charset="-122"/>
              <a:sym typeface="+mn-ea"/>
            </a:endParaRPr>
          </a:p>
          <a:p>
            <a:pPr lvl="0" algn="l" defTabSz="1218565"/>
            <a:r>
              <a:rPr lang="en-US" altLang="zh-CN" b="1" dirty="0">
                <a:solidFill>
                  <a:schemeClr val="accent5">
                    <a:lumMod val="10000"/>
                  </a:schemeClr>
                </a:solidFill>
                <a:latin typeface="+mn-lt"/>
                <a:ea typeface="黑体" panose="02010609060101010101" pitchFamily="49" charset="-122"/>
                <a:sym typeface="+mn-ea"/>
              </a:rPr>
              <a:t>&lt;p&gt;我在&lt;</a:t>
            </a:r>
            <a:r>
              <a:rPr lang="en-US" altLang="zh-CN" b="1" dirty="0">
                <a:solidFill>
                  <a:srgbClr val="FF0000"/>
                </a:solidFill>
                <a:latin typeface="+mn-lt"/>
                <a:ea typeface="黑体" panose="02010609060101010101" pitchFamily="49" charset="-122"/>
                <a:sym typeface="+mn-ea"/>
              </a:rPr>
              <a:t>time</a:t>
            </a:r>
            <a:r>
              <a:rPr lang="en-US" altLang="zh-CN" b="1" dirty="0">
                <a:solidFill>
                  <a:schemeClr val="accent5">
                    <a:lumMod val="10000"/>
                  </a:schemeClr>
                </a:solidFill>
                <a:latin typeface="+mn-lt"/>
                <a:ea typeface="黑体" panose="02010609060101010101" pitchFamily="49" charset="-122"/>
                <a:sym typeface="+mn-ea"/>
              </a:rPr>
              <a:t> datetime="2008-02-14"&gt;情人节&lt;/</a:t>
            </a:r>
            <a:r>
              <a:rPr lang="en-US" altLang="zh-CN" b="1" dirty="0">
                <a:solidFill>
                  <a:srgbClr val="FF0000"/>
                </a:solidFill>
                <a:latin typeface="+mn-lt"/>
                <a:ea typeface="黑体" panose="02010609060101010101" pitchFamily="49" charset="-122"/>
                <a:sym typeface="+mn-ea"/>
              </a:rPr>
              <a:t>time</a:t>
            </a:r>
            <a:r>
              <a:rPr lang="en-US" altLang="zh-CN" b="1" dirty="0">
                <a:solidFill>
                  <a:schemeClr val="accent5">
                    <a:lumMod val="10000"/>
                  </a:schemeClr>
                </a:solidFill>
                <a:latin typeface="+mn-lt"/>
                <a:ea typeface="黑体" panose="02010609060101010101" pitchFamily="49" charset="-122"/>
                <a:sym typeface="+mn-ea"/>
              </a:rPr>
              <a:t>&gt;有个约会。&lt;/p&gt;</a:t>
            </a:r>
          </a:p>
          <a:p>
            <a:pPr lvl="0" algn="l" defTabSz="1218565"/>
            <a:endParaRPr lang="en-US" altLang="zh-CN" b="1" dirty="0">
              <a:solidFill>
                <a:schemeClr val="accent5">
                  <a:lumMod val="10000"/>
                </a:schemeClr>
              </a:solidFill>
              <a:latin typeface="+mn-lt"/>
              <a:ea typeface="黑体" panose="02010609060101010101" pitchFamily="49" charset="-122"/>
              <a:sym typeface="+mn-ea"/>
            </a:endParaRPr>
          </a:p>
          <a:p>
            <a:pPr lvl="0" algn="l" defTabSz="1218565"/>
            <a:r>
              <a:rPr lang="en-US" altLang="zh-CN" b="1" dirty="0">
                <a:solidFill>
                  <a:schemeClr val="accent5">
                    <a:lumMod val="10000"/>
                  </a:schemeClr>
                </a:solidFill>
                <a:latin typeface="+mn-lt"/>
                <a:ea typeface="黑体" panose="02010609060101010101" pitchFamily="49" charset="-122"/>
                <a:sym typeface="+mn-ea"/>
              </a:rPr>
              <a:t>&lt;</a:t>
            </a:r>
            <a:r>
              <a:rPr lang="en-US" altLang="zh-CN" b="1" dirty="0">
                <a:solidFill>
                  <a:srgbClr val="FF0000"/>
                </a:solidFill>
                <a:latin typeface="+mn-lt"/>
                <a:ea typeface="黑体" panose="02010609060101010101" pitchFamily="49" charset="-122"/>
                <a:sym typeface="+mn-ea"/>
              </a:rPr>
              <a:t>progress </a:t>
            </a:r>
            <a:r>
              <a:rPr lang="en-US" altLang="zh-CN" b="1" dirty="0">
                <a:solidFill>
                  <a:schemeClr val="accent5">
                    <a:lumMod val="10000"/>
                  </a:schemeClr>
                </a:solidFill>
                <a:latin typeface="+mn-lt"/>
                <a:ea typeface="黑体" panose="02010609060101010101" pitchFamily="49" charset="-122"/>
                <a:sym typeface="+mn-ea"/>
              </a:rPr>
              <a:t>value="20" max="100"&gt;&lt;/</a:t>
            </a:r>
            <a:r>
              <a:rPr lang="en-US" altLang="zh-CN" b="1" dirty="0">
                <a:solidFill>
                  <a:srgbClr val="FF0000"/>
                </a:solidFill>
                <a:latin typeface="+mn-lt"/>
                <a:ea typeface="黑体" panose="02010609060101010101" pitchFamily="49" charset="-122"/>
                <a:sym typeface="+mn-ea"/>
              </a:rPr>
              <a:t>progress</a:t>
            </a:r>
            <a:r>
              <a:rPr lang="en-US" altLang="zh-CN" b="1" dirty="0">
                <a:solidFill>
                  <a:schemeClr val="accent5">
                    <a:lumMod val="10000"/>
                  </a:schemeClr>
                </a:solidFill>
                <a:latin typeface="+mn-lt"/>
                <a:ea typeface="黑体" panose="02010609060101010101" pitchFamily="49" charset="-122"/>
                <a:sym typeface="+mn-ea"/>
              </a:rPr>
              <a:t>&gt;</a:t>
            </a:r>
          </a:p>
          <a:p>
            <a:pPr lvl="0" algn="l" defTabSz="1218565"/>
            <a:endParaRPr lang="en-US" altLang="zh-CN" b="1" dirty="0">
              <a:solidFill>
                <a:schemeClr val="accent5">
                  <a:lumMod val="10000"/>
                </a:schemeClr>
              </a:solidFill>
              <a:latin typeface="+mn-lt"/>
              <a:ea typeface="黑体" panose="02010609060101010101" pitchFamily="49" charset="-122"/>
              <a:sym typeface="+mn-ea"/>
            </a:endParaRPr>
          </a:p>
        </p:txBody>
      </p:sp>
      <p:grpSp>
        <p:nvGrpSpPr>
          <p:cNvPr id="7" name="组合 6"/>
          <p:cNvGrpSpPr/>
          <p:nvPr/>
        </p:nvGrpSpPr>
        <p:grpSpPr>
          <a:xfrm>
            <a:off x="3715385" y="5674995"/>
            <a:ext cx="5290185" cy="582930"/>
            <a:chOff x="1488" y="2503"/>
            <a:chExt cx="8331" cy="918"/>
          </a:xfrm>
        </p:grpSpPr>
        <p:sp>
          <p:nvSpPr>
            <p:cNvPr id="6" name="圆角矩形 5"/>
            <p:cNvSpPr/>
            <p:nvPr/>
          </p:nvSpPr>
          <p:spPr>
            <a:xfrm>
              <a:off x="1488" y="2503"/>
              <a:ext cx="7589" cy="91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C77A"/>
                </a:solidFill>
              </a:endParaRPr>
            </a:p>
          </p:txBody>
        </p:sp>
        <p:grpSp>
          <p:nvGrpSpPr>
            <p:cNvPr id="8" name="组合 7"/>
            <p:cNvGrpSpPr/>
            <p:nvPr/>
          </p:nvGrpSpPr>
          <p:grpSpPr>
            <a:xfrm>
              <a:off x="1688" y="2598"/>
              <a:ext cx="8131" cy="737"/>
              <a:chOff x="1688" y="2598"/>
              <a:chExt cx="8131" cy="737"/>
            </a:xfrm>
          </p:grpSpPr>
          <p:sp>
            <p:nvSpPr>
              <p:cNvPr id="3" name="文本框 2"/>
              <p:cNvSpPr txBox="1"/>
              <p:nvPr/>
            </p:nvSpPr>
            <p:spPr>
              <a:xfrm>
                <a:off x="2438" y="2633"/>
                <a:ext cx="7381" cy="628"/>
              </a:xfrm>
              <a:prstGeom prst="rect">
                <a:avLst/>
              </a:prstGeom>
              <a:noFill/>
            </p:spPr>
            <p:txBody>
              <a:bodyPr wrap="none" rtlCol="0">
                <a:spAutoFit/>
              </a:bodyPr>
              <a:lstStyle/>
              <a:p>
                <a:pPr algn="l"/>
                <a:r>
                  <a:rPr sz="2000" b="1">
                    <a:solidFill>
                      <a:srgbClr val="00C77A"/>
                    </a:solidFill>
                    <a:latin typeface="微软雅黑" panose="020B0503020204020204" pitchFamily="34" charset="-122"/>
                    <a:ea typeface="微软雅黑" panose="020B0503020204020204" pitchFamily="34" charset="-122"/>
                  </a:rPr>
                  <a:t>演示示例</a:t>
                </a:r>
                <a:r>
                  <a:rPr lang="en-US" sz="2000" b="1">
                    <a:solidFill>
                      <a:srgbClr val="00C77A"/>
                    </a:solidFill>
                    <a:latin typeface="微软雅黑" panose="020B0503020204020204" pitchFamily="34" charset="-122"/>
                    <a:ea typeface="微软雅黑" panose="020B0503020204020204" pitchFamily="34" charset="-122"/>
                  </a:rPr>
                  <a:t>03</a:t>
                </a:r>
                <a:r>
                  <a:rPr sz="2000" b="1">
                    <a:solidFill>
                      <a:srgbClr val="00C77A"/>
                    </a:solidFill>
                    <a:latin typeface="微软雅黑" panose="020B0503020204020204" pitchFamily="34" charset="-122"/>
                    <a:ea typeface="微软雅黑" panose="020B0503020204020204" pitchFamily="34" charset="-122"/>
                  </a:rPr>
                  <a:t>：</a:t>
                </a:r>
                <a:r>
                  <a:rPr lang="en-US" sz="2000" b="1">
                    <a:solidFill>
                      <a:srgbClr val="00C77A"/>
                    </a:solidFill>
                    <a:latin typeface="微软雅黑" panose="020B0503020204020204" pitchFamily="34" charset="-122"/>
                    <a:ea typeface="微软雅黑" panose="020B0503020204020204" pitchFamily="34" charset="-122"/>
                  </a:rPr>
                  <a:t>HTML5</a:t>
                </a:r>
                <a:r>
                  <a:rPr lang="zh-CN" altLang="en-US" sz="2000" b="1">
                    <a:solidFill>
                      <a:srgbClr val="00C77A"/>
                    </a:solidFill>
                    <a:latin typeface="微软雅黑" panose="020B0503020204020204" pitchFamily="34" charset="-122"/>
                    <a:ea typeface="微软雅黑" panose="020B0503020204020204" pitchFamily="34" charset="-122"/>
                  </a:rPr>
                  <a:t>新增网页元素</a:t>
                </a:r>
              </a:p>
            </p:txBody>
          </p:sp>
          <p:grpSp>
            <p:nvGrpSpPr>
              <p:cNvPr id="63" name="组合 67"/>
              <p:cNvGrpSpPr/>
              <p:nvPr/>
            </p:nvGrpSpPr>
            <p:grpSpPr bwMode="auto">
              <a:xfrm>
                <a:off x="1688" y="2598"/>
                <a:ext cx="1134" cy="737"/>
                <a:chOff x="6071563" y="1124092"/>
                <a:chExt cx="720153" cy="467999"/>
              </a:xfrm>
            </p:grpSpPr>
            <p:pic>
              <p:nvPicPr>
                <p:cNvPr id="64" name="Picture 13" descr="E:\设计\06-2018\前端5.0PPT\辅导.png辅导"/>
                <p:cNvPicPr>
                  <a:picLocks noChangeAspect="1" noChangeArrowheads="1"/>
                </p:cNvPicPr>
                <p:nvPr/>
              </p:nvPicPr>
              <p:blipFill>
                <a:blip r:embed="rId4"/>
                <a:srcRect/>
                <a:stretch>
                  <a:fillRect/>
                </a:stretch>
              </p:blipFill>
              <p:spPr bwMode="auto">
                <a:xfrm>
                  <a:off x="6071563" y="1124092"/>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endParaRPr lang="zh-CN" altLang="en-US" sz="2000" b="1" dirty="0">
                    <a:latin typeface="黑体" panose="02010609060101010101" pitchFamily="49" charset="-122"/>
                    <a:ea typeface="黑体" panose="02010609060101010101" pitchFamily="49" charset="-122"/>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HTML5</a:t>
            </a:r>
            <a:r>
              <a:rPr lang="zh-CN" altLang="en-US"/>
              <a:t>废除的元素</a:t>
            </a:r>
          </a:p>
        </p:txBody>
      </p:sp>
      <p:sp>
        <p:nvSpPr>
          <p:cNvPr id="3" name="内容占位符 2"/>
          <p:cNvSpPr>
            <a:spLocks noGrp="1"/>
          </p:cNvSpPr>
          <p:nvPr>
            <p:ph idx="1"/>
          </p:nvPr>
        </p:nvSpPr>
        <p:spPr/>
        <p:txBody>
          <a:bodyPr/>
          <a:lstStyle/>
          <a:p>
            <a:r>
              <a:rPr lang="zh-CN" altLang="en-US"/>
              <a:t>能用</a:t>
            </a:r>
            <a:r>
              <a:rPr lang="en-US" altLang="zh-CN"/>
              <a:t>css</a:t>
            </a:r>
            <a:r>
              <a:rPr lang="zh-CN" altLang="en-US"/>
              <a:t>替代的元素：</a:t>
            </a:r>
            <a:r>
              <a:rPr lang="en-US" altLang="zh-CN"/>
              <a:t>big</a:t>
            </a:r>
            <a:r>
              <a:rPr lang="zh-CN" altLang="en-US"/>
              <a:t>、</a:t>
            </a:r>
            <a:r>
              <a:rPr lang="en-US" altLang="zh-CN"/>
              <a:t>center</a:t>
            </a:r>
            <a:r>
              <a:rPr lang="zh-CN" altLang="en-US"/>
              <a:t>、</a:t>
            </a:r>
            <a:r>
              <a:rPr lang="en-US" altLang="zh-CN"/>
              <a:t>font</a:t>
            </a:r>
            <a:r>
              <a:rPr lang="zh-CN" altLang="en-US"/>
              <a:t>、</a:t>
            </a:r>
            <a:r>
              <a:rPr lang="en-US" altLang="zh-CN"/>
              <a:t>strike</a:t>
            </a:r>
            <a:r>
              <a:rPr lang="zh-CN" altLang="en-US"/>
              <a:t>等</a:t>
            </a:r>
          </a:p>
          <a:p>
            <a:r>
              <a:rPr lang="zh-CN" altLang="en-US"/>
              <a:t>不再使用</a:t>
            </a:r>
            <a:r>
              <a:rPr lang="en-US" altLang="zh-CN"/>
              <a:t>frame</a:t>
            </a:r>
            <a:r>
              <a:rPr lang="zh-CN" altLang="en-US"/>
              <a:t>框架</a:t>
            </a:r>
          </a:p>
          <a:p>
            <a:r>
              <a:rPr lang="zh-CN" altLang="en-US"/>
              <a:t>只有部分浏览器支持的元素：</a:t>
            </a:r>
            <a:r>
              <a:rPr lang="en-US" altLang="zh-CN"/>
              <a:t>applet</a:t>
            </a:r>
            <a:r>
              <a:rPr lang="zh-CN" altLang="en-US"/>
              <a:t>、</a:t>
            </a:r>
            <a:r>
              <a:rPr lang="en-US" altLang="zh-CN"/>
              <a:t>bgsound</a:t>
            </a:r>
            <a:r>
              <a:rPr lang="zh-CN" altLang="en-US"/>
              <a:t>、</a:t>
            </a:r>
            <a:r>
              <a:rPr lang="en-US" altLang="zh-CN"/>
              <a:t>marquee</a:t>
            </a:r>
            <a:r>
              <a:rPr lang="zh-CN" altLang="en-US"/>
              <a:t>等</a:t>
            </a:r>
          </a:p>
          <a:p>
            <a:r>
              <a:rPr lang="zh-CN" altLang="en-US"/>
              <a:t>其他被废除的元素：</a:t>
            </a:r>
            <a:r>
              <a:rPr lang="en-US" altLang="zh-CN"/>
              <a:t>rb</a:t>
            </a:r>
            <a:r>
              <a:rPr lang="zh-CN" altLang="en-US"/>
              <a:t>、</a:t>
            </a:r>
            <a:r>
              <a:rPr lang="en-US" altLang="zh-CN"/>
              <a:t>dir</a:t>
            </a:r>
            <a:r>
              <a:rPr lang="zh-CN" altLang="en-US"/>
              <a:t>、</a:t>
            </a:r>
            <a:r>
              <a:rPr lang="en-US" altLang="zh-CN"/>
              <a:t>isindex</a:t>
            </a:r>
            <a:r>
              <a:rPr lang="zh-CN" altLang="en-US"/>
              <a:t>、</a:t>
            </a:r>
            <a:r>
              <a:rPr lang="en-US" altLang="zh-CN"/>
              <a:t>listing</a:t>
            </a:r>
            <a:r>
              <a:rPr lang="zh-CN" altLang="en-US"/>
              <a:t>、</a:t>
            </a:r>
            <a:r>
              <a:rPr lang="en-US" altLang="zh-CN"/>
              <a:t>nextid</a:t>
            </a:r>
            <a:r>
              <a:rPr lang="zh-CN" altLang="en-US"/>
              <a:t>等</a:t>
            </a:r>
          </a:p>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
            </a:r>
            <a:br>
              <a:rPr lang="en-US" altLang="zh-CN"/>
            </a:br>
            <a:r>
              <a:rPr lang="en-US" altLang="zh-CN"/>
              <a:t>HTML5</a:t>
            </a:r>
            <a:r>
              <a:rPr lang="zh-CN" altLang="en-US"/>
              <a:t>新增全局属性</a:t>
            </a:r>
            <a:br>
              <a:rPr lang="zh-CN" altLang="en-US"/>
            </a:br>
            <a:endParaRPr lang="zh-CN" altLang="en-US"/>
          </a:p>
        </p:txBody>
      </p:sp>
      <p:graphicFrame>
        <p:nvGraphicFramePr>
          <p:cNvPr id="9" name="表格 8"/>
          <p:cNvGraphicFramePr/>
          <p:nvPr/>
        </p:nvGraphicFramePr>
        <p:xfrm>
          <a:off x="761365" y="1431290"/>
          <a:ext cx="10669270" cy="3990975"/>
        </p:xfrm>
        <a:graphic>
          <a:graphicData uri="http://schemas.openxmlformats.org/drawingml/2006/table">
            <a:tbl>
              <a:tblPr firstRow="1" bandRow="1">
                <a:tableStyleId>{5C22544A-7EE6-4342-B048-85BDC9FD1C3A}</a:tableStyleId>
              </a:tblPr>
              <a:tblGrid>
                <a:gridCol w="2348230">
                  <a:extLst>
                    <a:ext uri="{9D8B030D-6E8A-4147-A177-3AD203B41FA5}">
                      <a16:colId xmlns:a16="http://schemas.microsoft.com/office/drawing/2014/main" xmlns="" val="20000"/>
                    </a:ext>
                  </a:extLst>
                </a:gridCol>
                <a:gridCol w="8321040">
                  <a:extLst>
                    <a:ext uri="{9D8B030D-6E8A-4147-A177-3AD203B41FA5}">
                      <a16:colId xmlns:a16="http://schemas.microsoft.com/office/drawing/2014/main" xmlns="" val="20001"/>
                    </a:ext>
                  </a:extLst>
                </a:gridCol>
              </a:tblGrid>
              <a:tr h="487680">
                <a:tc>
                  <a:txBody>
                    <a:bodyPr/>
                    <a:lstStyle/>
                    <a:p>
                      <a:pPr marL="0" marR="0" lvl="0" indent="0" algn="ctr" defTabSz="914400" rtl="0" eaLnBrk="1" fontAlgn="base" latinLnBrk="0" hangingPunct="1">
                        <a:spcBef>
                          <a:spcPct val="20000"/>
                        </a:spcBef>
                        <a:spcAft>
                          <a:spcPct val="0"/>
                        </a:spcAft>
                        <a:buClr>
                          <a:schemeClr val="tx2"/>
                        </a:buClr>
                        <a:buSzTx/>
                        <a:buFont typeface="Wingdings" panose="05000000000000000000" pitchFamily="2" charset="2"/>
                        <a:buNone/>
                      </a:pPr>
                      <a:r>
                        <a:rPr kumimoji="0" lang="zh-CN" altLang="en-US" sz="2400" b="0" i="0" u="none" strike="noStrike" cap="none" normalizeH="0" baseline="0" dirty="0">
                          <a:ln>
                            <a:noFill/>
                          </a:ln>
                          <a:solidFill>
                            <a:srgbClr val="FFFFFF"/>
                          </a:solidFill>
                          <a:effectLst/>
                          <a:latin typeface="黑体" panose="02010609060101010101" pitchFamily="49" charset="-122"/>
                          <a:ea typeface="黑体" panose="02010609060101010101" pitchFamily="49" charset="-122"/>
                          <a:sym typeface="Calibri" panose="020F0502020204030204" pitchFamily="34" charset="0"/>
                        </a:rPr>
                        <a:t>属性</a:t>
                      </a:r>
                    </a:p>
                  </a:txBody>
                  <a:tcPr marL="121920" marR="121920" marT="60960" marB="60960" anchor="ctr" horzOverflow="overflow">
                    <a:solidFill>
                      <a:srgbClr val="40D59B"/>
                    </a:solidFill>
                  </a:tcPr>
                </a:tc>
                <a:tc>
                  <a:txBody>
                    <a:bodyPr/>
                    <a:lstStyle/>
                    <a:p>
                      <a:pPr marL="0" marR="0" lvl="0" indent="0" algn="ctr" defTabSz="914400" rtl="0" eaLnBrk="1" fontAlgn="base" latinLnBrk="0" hangingPunct="1">
                        <a:spcBef>
                          <a:spcPct val="20000"/>
                        </a:spcBef>
                        <a:spcAft>
                          <a:spcPct val="0"/>
                        </a:spcAft>
                        <a:buClr>
                          <a:schemeClr val="tx2"/>
                        </a:buClr>
                        <a:buSzTx/>
                        <a:buFont typeface="Wingdings" panose="05000000000000000000" pitchFamily="2" charset="2"/>
                        <a:buNone/>
                      </a:pPr>
                      <a:r>
                        <a:rPr kumimoji="0" lang="zh-CN" altLang="en-US" sz="2400" b="0" i="0" u="none" strike="noStrike" cap="none" normalizeH="0" baseline="0" dirty="0">
                          <a:ln>
                            <a:noFill/>
                          </a:ln>
                          <a:solidFill>
                            <a:srgbClr val="FFFFFF"/>
                          </a:solidFill>
                          <a:effectLst/>
                          <a:latin typeface="黑体" panose="02010609060101010101" pitchFamily="49" charset="-122"/>
                          <a:ea typeface="黑体" panose="02010609060101010101" pitchFamily="49" charset="-122"/>
                          <a:sym typeface="Calibri" panose="020F0502020204030204" pitchFamily="34" charset="0"/>
                        </a:rPr>
                        <a:t>说明</a:t>
                      </a:r>
                    </a:p>
                  </a:txBody>
                  <a:tcPr marL="121920" marR="121920" marT="60960" marB="60960" anchor="ctr" horzOverflow="overflow">
                    <a:solidFill>
                      <a:srgbClr val="40D59B"/>
                    </a:solidFill>
                  </a:tcPr>
                </a:tc>
                <a:extLst>
                  <a:ext uri="{0D108BD9-81ED-4DB2-BD59-A6C34878D82A}">
                    <a16:rowId xmlns:a16="http://schemas.microsoft.com/office/drawing/2014/main" xmlns="" val="10000"/>
                  </a:ext>
                </a:extLst>
              </a:tr>
              <a:tr h="595630">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lang="en-US" altLang="zh-CN" sz="2135" dirty="0" err="1"/>
                        <a:t>contentEditable</a:t>
                      </a:r>
                      <a:endPar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规定是否允许用户编辑内容</a:t>
                      </a:r>
                    </a:p>
                  </a:txBody>
                  <a:tcPr marL="121920" marR="121920" marT="60960" marB="60960" anchor="ctr" horzOverflow="overflow"/>
                </a:tc>
                <a:extLst>
                  <a:ext uri="{0D108BD9-81ED-4DB2-BD59-A6C34878D82A}">
                    <a16:rowId xmlns:a16="http://schemas.microsoft.com/office/drawing/2014/main" xmlns="" val="10001"/>
                  </a:ext>
                </a:extLst>
              </a:tr>
              <a:tr h="453390">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lang="en-US" altLang="zh-CN" sz="2135" dirty="0" err="1"/>
                        <a:t>designMode</a:t>
                      </a:r>
                      <a:endPar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规定整个页面是否可编辑</a:t>
                      </a:r>
                    </a:p>
                  </a:txBody>
                  <a:tcPr marL="121920" marR="121920" marT="60960" marB="60960" anchor="ctr" horzOverflow="overflow"/>
                </a:tc>
                <a:extLst>
                  <a:ext uri="{0D108BD9-81ED-4DB2-BD59-A6C34878D82A}">
                    <a16:rowId xmlns:a16="http://schemas.microsoft.com/office/drawing/2014/main" xmlns="" val="10002"/>
                  </a:ext>
                </a:extLst>
              </a:tr>
              <a:tr h="453390">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lang="en-US" altLang="zh-CN" sz="2135" dirty="0"/>
                        <a:t>hidden</a:t>
                      </a:r>
                      <a:endPar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规定对元素进行隐藏</a:t>
                      </a:r>
                    </a:p>
                  </a:txBody>
                  <a:tcPr marL="121920" marR="121920" marT="60960" marB="60960" anchor="ctr" horzOverflow="overflow"/>
                </a:tc>
                <a:extLst>
                  <a:ext uri="{0D108BD9-81ED-4DB2-BD59-A6C34878D82A}">
                    <a16:rowId xmlns:a16="http://schemas.microsoft.com/office/drawing/2014/main" xmlns="" val="10003"/>
                  </a:ext>
                </a:extLst>
              </a:tr>
              <a:tr h="453390">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lang="en-US" altLang="zh-CN" sz="2135" dirty="0" err="1"/>
                        <a:t>spellcheck</a:t>
                      </a:r>
                      <a:endPar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规定是否必须对元素进行拼写或语法检查</a:t>
                      </a:r>
                    </a:p>
                  </a:txBody>
                  <a:tcPr marL="121920" marR="121920" marT="60960" marB="60960" anchor="ctr" horzOverflow="overflow"/>
                </a:tc>
                <a:extLst>
                  <a:ext uri="{0D108BD9-81ED-4DB2-BD59-A6C34878D82A}">
                    <a16:rowId xmlns:a16="http://schemas.microsoft.com/office/drawing/2014/main" xmlns="" val="10004"/>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time</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标签定义日期或时间</a:t>
                      </a:r>
                    </a:p>
                  </a:txBody>
                  <a:tcPr marL="121920" marR="121920" marT="60960" marB="60960" anchor="ctr" horzOverflow="overflow"/>
                </a:tc>
                <a:extLst>
                  <a:ext uri="{0D108BD9-81ED-4DB2-BD59-A6C34878D82A}">
                    <a16:rowId xmlns:a16="http://schemas.microsoft.com/office/drawing/2014/main" xmlns="" val="10005"/>
                  </a:ext>
                </a:extLst>
              </a:tr>
              <a:tr h="453390">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lang="en-US" altLang="zh-CN" sz="2135" dirty="0" err="1"/>
                        <a:t>tabindex</a:t>
                      </a:r>
                      <a:endPar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tc>
                  <a:txBody>
                    <a:body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规定元素的</a:t>
                      </a: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tab</a:t>
                      </a: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键迭制次序</a:t>
                      </a:r>
                    </a:p>
                  </a:txBody>
                  <a:tcPr marL="121920" marR="121920" marT="60960" marB="60960" anchor="ctr" horzOverflow="overflow"/>
                </a:tc>
                <a:extLst>
                  <a:ext uri="{0D108BD9-81ED-4DB2-BD59-A6C34878D82A}">
                    <a16:rowId xmlns:a16="http://schemas.microsoft.com/office/drawing/2014/main" xmlns="" val="10006"/>
                  </a:ext>
                </a:extLst>
              </a:tr>
            </a:tbl>
          </a:graphicData>
        </a:graphic>
      </p:graphicFrame>
      <p:grpSp>
        <p:nvGrpSpPr>
          <p:cNvPr id="16" name="组合 70"/>
          <p:cNvGrpSpPr/>
          <p:nvPr/>
        </p:nvGrpSpPr>
        <p:grpSpPr bwMode="auto">
          <a:xfrm>
            <a:off x="376526" y="1114108"/>
            <a:ext cx="1078259" cy="414337"/>
            <a:chOff x="921965" y="2536466"/>
            <a:chExt cx="1078267" cy="414475"/>
          </a:xfrm>
        </p:grpSpPr>
        <p:pic>
          <p:nvPicPr>
            <p:cNvPr id="17" name="Picture 8" descr="E:\设计\06-2018\前端5.0PPT\实例.png实例"/>
            <p:cNvPicPr>
              <a:picLocks noChangeAspect="1" noChangeArrowheads="1"/>
            </p:cNvPicPr>
            <p:nvPr/>
          </p:nvPicPr>
          <p:blipFill>
            <a:blip r:embed="rId3"/>
            <a:srcRect/>
            <a:stretch>
              <a:fillRect/>
            </a:stretch>
          </p:blipFill>
          <p:spPr bwMode="auto">
            <a:xfrm>
              <a:off x="921965" y="2536466"/>
              <a:ext cx="414023"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1"/>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pitchFamily="49" charset="-122"/>
                  <a:ea typeface="黑体" panose="02010609060101010101" pitchFamily="49" charset="-122"/>
                </a:rPr>
                <a:t>示例</a:t>
              </a:r>
            </a:p>
          </p:txBody>
        </p:sp>
      </p:grpSp>
      <p:sp>
        <p:nvSpPr>
          <p:cNvPr id="25" name="AutoShape 3"/>
          <p:cNvSpPr>
            <a:spLocks noChangeArrowheads="1"/>
          </p:cNvSpPr>
          <p:nvPr/>
        </p:nvSpPr>
        <p:spPr bwMode="auto">
          <a:xfrm>
            <a:off x="790575" y="1681480"/>
            <a:ext cx="8280400" cy="4240530"/>
          </a:xfrm>
          <a:prstGeom prst="roundRect">
            <a:avLst>
              <a:gd name="adj" fmla="val 0"/>
            </a:avLst>
          </a:prstGeom>
          <a:solidFill>
            <a:srgbClr val="A6EBD1">
              <a:alpha val="22000"/>
            </a:srgbClr>
          </a:solidFill>
          <a:ln w="50800" cap="flat" cmpd="sng" algn="ctr">
            <a:solidFill>
              <a:srgbClr val="40D59B"/>
            </a:solidFill>
            <a:prstDash val="solid"/>
            <a:round/>
            <a:headEnd type="none" w="med" len="med"/>
            <a:tailEnd type="none" w="med" len="med"/>
          </a:ln>
          <a:effectLst>
            <a:outerShdw blurRad="38100" sx="101000" sy="101000" algn="ctr" rotWithShape="0">
              <a:prstClr val="black">
                <a:alpha val="10000"/>
              </a:prstClr>
            </a:outerShdw>
          </a:effectLst>
        </p:spPr>
        <p:txBody>
          <a:bodyPr>
            <a:noAutofit/>
          </a:bodyPr>
          <a:lstStyle/>
          <a:p>
            <a:pPr lvl="0" algn="l" defTabSz="1218565"/>
            <a:r>
              <a:rPr lang="en-US" altLang="zh-CN" b="1" dirty="0">
                <a:solidFill>
                  <a:schemeClr val="accent5">
                    <a:lumMod val="10000"/>
                  </a:schemeClr>
                </a:solidFill>
                <a:latin typeface="+mn-lt"/>
                <a:ea typeface="黑体" panose="02010609060101010101" pitchFamily="49" charset="-122"/>
                <a:sym typeface="+mn-ea"/>
              </a:rPr>
              <a:t>&lt;div class="container"&gt;</a:t>
            </a:r>
          </a:p>
          <a:p>
            <a:pPr lvl="0" algn="l" defTabSz="1218565"/>
            <a:r>
              <a:rPr lang="en-US" altLang="zh-CN" b="1" dirty="0">
                <a:solidFill>
                  <a:schemeClr val="accent5">
                    <a:lumMod val="10000"/>
                  </a:schemeClr>
                </a:solidFill>
                <a:latin typeface="+mn-lt"/>
                <a:ea typeface="黑体" panose="02010609060101010101" pitchFamily="49" charset="-122"/>
                <a:sym typeface="+mn-ea"/>
              </a:rPr>
              <a:t>      &lt;!--</a:t>
            </a:r>
            <a:r>
              <a:rPr lang="en-US" altLang="zh-CN" b="1" dirty="0">
                <a:solidFill>
                  <a:srgbClr val="FF0000"/>
                </a:solidFill>
                <a:latin typeface="+mn-lt"/>
                <a:ea typeface="黑体" panose="02010609060101010101" pitchFamily="49" charset="-122"/>
                <a:sym typeface="+mn-ea"/>
              </a:rPr>
              <a:t>contenteditable</a:t>
            </a:r>
            <a:r>
              <a:rPr lang="en-US" altLang="zh-CN" b="1" dirty="0">
                <a:solidFill>
                  <a:schemeClr val="accent5">
                    <a:lumMod val="10000"/>
                  </a:schemeClr>
                </a:solidFill>
                <a:latin typeface="+mn-lt"/>
                <a:ea typeface="黑体" panose="02010609060101010101" pitchFamily="49" charset="-122"/>
                <a:sym typeface="+mn-ea"/>
              </a:rPr>
              <a:t>--&gt;</a:t>
            </a:r>
          </a:p>
          <a:p>
            <a:pPr lvl="0" algn="l" defTabSz="1218565"/>
            <a:r>
              <a:rPr lang="en-US" altLang="zh-CN" b="1" dirty="0">
                <a:solidFill>
                  <a:schemeClr val="accent5">
                    <a:lumMod val="10000"/>
                  </a:schemeClr>
                </a:solidFill>
                <a:latin typeface="+mn-lt"/>
                <a:ea typeface="黑体" panose="02010609060101010101" pitchFamily="49" charset="-122"/>
                <a:sym typeface="+mn-ea"/>
              </a:rPr>
              <a:t>      &lt;p contenteditable="true" class="green"&gt;这是一个可编辑的段落。&lt;/p&gt;</a:t>
            </a:r>
          </a:p>
          <a:p>
            <a:pPr lvl="0" algn="l" defTabSz="1218565"/>
            <a:r>
              <a:rPr lang="en-US" altLang="zh-CN" b="1" dirty="0">
                <a:solidFill>
                  <a:schemeClr val="accent5">
                    <a:lumMod val="10000"/>
                  </a:schemeClr>
                </a:solidFill>
                <a:latin typeface="+mn-lt"/>
                <a:ea typeface="黑体" panose="02010609060101010101" pitchFamily="49" charset="-122"/>
                <a:sym typeface="+mn-ea"/>
              </a:rPr>
              <a:t>      &lt;!--</a:t>
            </a:r>
            <a:r>
              <a:rPr lang="en-US" altLang="zh-CN" b="1" dirty="0">
                <a:solidFill>
                  <a:srgbClr val="FF0000"/>
                </a:solidFill>
                <a:latin typeface="+mn-lt"/>
                <a:ea typeface="黑体" panose="02010609060101010101" pitchFamily="49" charset="-122"/>
                <a:sym typeface="+mn-ea"/>
              </a:rPr>
              <a:t>designMode</a:t>
            </a:r>
            <a:r>
              <a:rPr lang="en-US" altLang="zh-CN" b="1" dirty="0">
                <a:solidFill>
                  <a:schemeClr val="accent5">
                    <a:lumMod val="10000"/>
                  </a:schemeClr>
                </a:solidFill>
                <a:latin typeface="+mn-lt"/>
                <a:ea typeface="黑体" panose="02010609060101010101" pitchFamily="49" charset="-122"/>
                <a:sym typeface="+mn-ea"/>
              </a:rPr>
              <a:t>--&gt;</a:t>
            </a:r>
          </a:p>
          <a:p>
            <a:pPr lvl="0" algn="l" defTabSz="1218565"/>
            <a:r>
              <a:rPr lang="en-US" altLang="zh-CN" b="1" dirty="0">
                <a:solidFill>
                  <a:schemeClr val="accent5">
                    <a:lumMod val="10000"/>
                  </a:schemeClr>
                </a:solidFill>
                <a:latin typeface="+mn-lt"/>
                <a:ea typeface="黑体" panose="02010609060101010101" pitchFamily="49" charset="-122"/>
                <a:sym typeface="+mn-ea"/>
              </a:rPr>
              <a:t>      &lt;p class="blue" id="edit" &gt;我能变成可编辑的文本。&lt;/p&gt;</a:t>
            </a:r>
          </a:p>
          <a:p>
            <a:pPr lvl="0" algn="l" defTabSz="1218565"/>
            <a:r>
              <a:rPr lang="en-US" altLang="zh-CN" b="1" dirty="0">
                <a:solidFill>
                  <a:schemeClr val="accent5">
                    <a:lumMod val="10000"/>
                  </a:schemeClr>
                </a:solidFill>
                <a:latin typeface="+mn-lt"/>
                <a:ea typeface="黑体" panose="02010609060101010101" pitchFamily="49" charset="-122"/>
                <a:sym typeface="+mn-ea"/>
              </a:rPr>
              <a:t>      &lt;!--</a:t>
            </a:r>
            <a:r>
              <a:rPr lang="en-US" altLang="zh-CN" b="1" dirty="0">
                <a:solidFill>
                  <a:srgbClr val="FF0000"/>
                </a:solidFill>
                <a:latin typeface="+mn-lt"/>
                <a:ea typeface="黑体" panose="02010609060101010101" pitchFamily="49" charset="-122"/>
                <a:sym typeface="+mn-ea"/>
              </a:rPr>
              <a:t>hidden</a:t>
            </a:r>
            <a:r>
              <a:rPr lang="en-US" altLang="zh-CN" b="1" dirty="0">
                <a:solidFill>
                  <a:schemeClr val="accent5">
                    <a:lumMod val="10000"/>
                  </a:schemeClr>
                </a:solidFill>
                <a:latin typeface="+mn-lt"/>
                <a:ea typeface="黑体" panose="02010609060101010101" pitchFamily="49" charset="-122"/>
                <a:sym typeface="+mn-ea"/>
              </a:rPr>
              <a:t>--&gt;</a:t>
            </a:r>
          </a:p>
          <a:p>
            <a:pPr lvl="0" algn="l" defTabSz="1218565"/>
            <a:r>
              <a:rPr lang="en-US" altLang="zh-CN" b="1" dirty="0">
                <a:solidFill>
                  <a:schemeClr val="accent5">
                    <a:lumMod val="10000"/>
                  </a:schemeClr>
                </a:solidFill>
                <a:latin typeface="+mn-lt"/>
                <a:ea typeface="黑体" panose="02010609060101010101" pitchFamily="49" charset="-122"/>
                <a:sym typeface="+mn-ea"/>
              </a:rPr>
              <a:t>      &lt;p hidden="hidden"&gt;这个段落应该被隐藏。&lt;/p&gt;</a:t>
            </a:r>
          </a:p>
          <a:p>
            <a:pPr lvl="0" algn="l" defTabSz="1218565"/>
            <a:r>
              <a:rPr lang="en-US" altLang="zh-CN" b="1" dirty="0">
                <a:solidFill>
                  <a:schemeClr val="accent5">
                    <a:lumMod val="10000"/>
                  </a:schemeClr>
                </a:solidFill>
                <a:latin typeface="+mn-lt"/>
                <a:ea typeface="黑体" panose="02010609060101010101" pitchFamily="49" charset="-122"/>
                <a:sym typeface="+mn-ea"/>
              </a:rPr>
              <a:t>      &lt;!--</a:t>
            </a:r>
            <a:r>
              <a:rPr lang="en-US" altLang="zh-CN" b="1" dirty="0">
                <a:solidFill>
                  <a:srgbClr val="FF0000"/>
                </a:solidFill>
                <a:latin typeface="+mn-lt"/>
                <a:ea typeface="黑体" panose="02010609060101010101" pitchFamily="49" charset="-122"/>
                <a:sym typeface="+mn-ea"/>
              </a:rPr>
              <a:t>spellcheck</a:t>
            </a:r>
            <a:r>
              <a:rPr lang="en-US" altLang="zh-CN" b="1" dirty="0">
                <a:solidFill>
                  <a:schemeClr val="accent5">
                    <a:lumMod val="10000"/>
                  </a:schemeClr>
                </a:solidFill>
                <a:latin typeface="+mn-lt"/>
                <a:ea typeface="黑体" panose="02010609060101010101" pitchFamily="49" charset="-122"/>
                <a:sym typeface="+mn-ea"/>
              </a:rPr>
              <a:t>--&gt;</a:t>
            </a:r>
          </a:p>
          <a:p>
            <a:pPr lvl="0" algn="l" defTabSz="1218565"/>
            <a:r>
              <a:rPr lang="en-US" altLang="zh-CN" b="1" dirty="0">
                <a:solidFill>
                  <a:schemeClr val="accent5">
                    <a:lumMod val="10000"/>
                  </a:schemeClr>
                </a:solidFill>
                <a:latin typeface="+mn-lt"/>
                <a:ea typeface="黑体" panose="02010609060101010101" pitchFamily="49" charset="-122"/>
                <a:sym typeface="+mn-ea"/>
              </a:rPr>
              <a:t>      &lt;p contenteditable="true" spellcheck="true"&gt;这是可编辑的段落。请试着编辑文本。&lt;/p&gt;</a:t>
            </a:r>
          </a:p>
          <a:p>
            <a:pPr lvl="0" algn="l" defTabSz="1218565"/>
            <a:r>
              <a:rPr lang="en-US" altLang="zh-CN" b="1" dirty="0">
                <a:solidFill>
                  <a:schemeClr val="accent5">
                    <a:lumMod val="10000"/>
                  </a:schemeClr>
                </a:solidFill>
                <a:latin typeface="+mn-lt"/>
                <a:ea typeface="黑体" panose="02010609060101010101" pitchFamily="49" charset="-122"/>
                <a:sym typeface="+mn-ea"/>
              </a:rPr>
              <a:t>      &lt;!--</a:t>
            </a:r>
            <a:r>
              <a:rPr lang="en-US" altLang="zh-CN" b="1" dirty="0">
                <a:solidFill>
                  <a:srgbClr val="FF0000"/>
                </a:solidFill>
                <a:latin typeface="+mn-lt"/>
                <a:ea typeface="黑体" panose="02010609060101010101" pitchFamily="49" charset="-122"/>
                <a:sym typeface="+mn-ea"/>
              </a:rPr>
              <a:t>tabindex</a:t>
            </a:r>
            <a:r>
              <a:rPr lang="en-US" altLang="zh-CN" b="1" dirty="0">
                <a:solidFill>
                  <a:schemeClr val="accent5">
                    <a:lumMod val="10000"/>
                  </a:schemeClr>
                </a:solidFill>
                <a:latin typeface="+mn-lt"/>
                <a:ea typeface="黑体" panose="02010609060101010101" pitchFamily="49" charset="-122"/>
                <a:sym typeface="+mn-ea"/>
              </a:rPr>
              <a:t>--&gt;</a:t>
            </a:r>
          </a:p>
          <a:p>
            <a:pPr lvl="0" algn="l" defTabSz="1218565"/>
            <a:r>
              <a:rPr lang="en-US" altLang="zh-CN" b="1" dirty="0">
                <a:solidFill>
                  <a:schemeClr val="accent5">
                    <a:lumMod val="10000"/>
                  </a:schemeClr>
                </a:solidFill>
                <a:latin typeface="+mn-lt"/>
                <a:ea typeface="黑体" panose="02010609060101010101" pitchFamily="49" charset="-122"/>
                <a:sym typeface="+mn-ea"/>
              </a:rPr>
              <a:t>      &lt;a href="" tabindex="2"&gt;我是第二个&lt;/a&gt;</a:t>
            </a:r>
          </a:p>
          <a:p>
            <a:pPr lvl="0" algn="l" defTabSz="1218565"/>
            <a:r>
              <a:rPr lang="en-US" altLang="zh-CN" b="1" dirty="0">
                <a:solidFill>
                  <a:schemeClr val="accent5">
                    <a:lumMod val="10000"/>
                  </a:schemeClr>
                </a:solidFill>
                <a:latin typeface="+mn-lt"/>
                <a:ea typeface="黑体" panose="02010609060101010101" pitchFamily="49" charset="-122"/>
                <a:sym typeface="+mn-ea"/>
              </a:rPr>
              <a:t>      &lt;a href="" tabindex="1"&gt;我是第一个&lt;/a&gt;</a:t>
            </a:r>
          </a:p>
          <a:p>
            <a:pPr lvl="0" algn="l" defTabSz="1218565"/>
            <a:r>
              <a:rPr lang="en-US" altLang="zh-CN" b="1" dirty="0">
                <a:solidFill>
                  <a:schemeClr val="accent5">
                    <a:lumMod val="10000"/>
                  </a:schemeClr>
                </a:solidFill>
                <a:latin typeface="+mn-lt"/>
                <a:ea typeface="黑体" panose="02010609060101010101" pitchFamily="49" charset="-122"/>
                <a:sym typeface="+mn-ea"/>
              </a:rPr>
              <a:t>      &lt;a href="" tabindex="3"&gt;我是第三个&lt;/a&gt;</a:t>
            </a:r>
          </a:p>
          <a:p>
            <a:pPr lvl="0" algn="l" defTabSz="1218565"/>
            <a:r>
              <a:rPr lang="en-US" altLang="zh-CN" b="1" dirty="0">
                <a:solidFill>
                  <a:schemeClr val="accent5">
                    <a:lumMod val="10000"/>
                  </a:schemeClr>
                </a:solidFill>
                <a:latin typeface="+mn-lt"/>
                <a:ea typeface="黑体" panose="02010609060101010101" pitchFamily="49" charset="-122"/>
                <a:sym typeface="+mn-ea"/>
              </a:rPr>
              <a:t>&lt;/div&gt;</a:t>
            </a:r>
          </a:p>
          <a:p>
            <a:pPr lvl="0" algn="l" defTabSz="1218565"/>
            <a:endParaRPr lang="en-US" altLang="zh-CN" b="1" dirty="0">
              <a:solidFill>
                <a:schemeClr val="accent5">
                  <a:lumMod val="10000"/>
                </a:schemeClr>
              </a:solidFill>
              <a:latin typeface="+mn-lt"/>
              <a:ea typeface="黑体" panose="02010609060101010101" pitchFamily="49" charset="-122"/>
              <a:sym typeface="+mn-ea"/>
            </a:endParaRPr>
          </a:p>
        </p:txBody>
      </p:sp>
      <p:grpSp>
        <p:nvGrpSpPr>
          <p:cNvPr id="7" name="组合 6"/>
          <p:cNvGrpSpPr/>
          <p:nvPr/>
        </p:nvGrpSpPr>
        <p:grpSpPr>
          <a:xfrm>
            <a:off x="3598545" y="6048375"/>
            <a:ext cx="4819015" cy="582930"/>
            <a:chOff x="1488" y="2503"/>
            <a:chExt cx="7589" cy="918"/>
          </a:xfrm>
        </p:grpSpPr>
        <p:sp>
          <p:nvSpPr>
            <p:cNvPr id="6" name="圆角矩形 5"/>
            <p:cNvSpPr/>
            <p:nvPr/>
          </p:nvSpPr>
          <p:spPr>
            <a:xfrm>
              <a:off x="1488" y="2503"/>
              <a:ext cx="7589" cy="91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C77A"/>
                </a:solidFill>
              </a:endParaRPr>
            </a:p>
          </p:txBody>
        </p:sp>
        <p:grpSp>
          <p:nvGrpSpPr>
            <p:cNvPr id="8" name="组合 7"/>
            <p:cNvGrpSpPr/>
            <p:nvPr/>
          </p:nvGrpSpPr>
          <p:grpSpPr>
            <a:xfrm>
              <a:off x="1688" y="2598"/>
              <a:ext cx="4996" cy="737"/>
              <a:chOff x="1688" y="2598"/>
              <a:chExt cx="4996" cy="737"/>
            </a:xfrm>
          </p:grpSpPr>
          <p:sp>
            <p:nvSpPr>
              <p:cNvPr id="3" name="文本框 2"/>
              <p:cNvSpPr txBox="1"/>
              <p:nvPr/>
            </p:nvSpPr>
            <p:spPr>
              <a:xfrm>
                <a:off x="2438" y="2633"/>
                <a:ext cx="4246" cy="628"/>
              </a:xfrm>
              <a:prstGeom prst="rect">
                <a:avLst/>
              </a:prstGeom>
              <a:noFill/>
            </p:spPr>
            <p:txBody>
              <a:bodyPr wrap="none" rtlCol="0">
                <a:spAutoFit/>
              </a:bodyPr>
              <a:lstStyle/>
              <a:p>
                <a:pPr algn="l"/>
                <a:r>
                  <a:rPr sz="2000" b="1">
                    <a:solidFill>
                      <a:srgbClr val="00C77A"/>
                    </a:solidFill>
                    <a:latin typeface="微软雅黑" panose="020B0503020204020204" pitchFamily="34" charset="-122"/>
                    <a:ea typeface="微软雅黑" panose="020B0503020204020204" pitchFamily="34" charset="-122"/>
                  </a:rPr>
                  <a:t>演示示例</a:t>
                </a:r>
                <a:r>
                  <a:rPr lang="en-US" sz="2000" b="1">
                    <a:solidFill>
                      <a:srgbClr val="00C77A"/>
                    </a:solidFill>
                    <a:latin typeface="微软雅黑" panose="020B0503020204020204" pitchFamily="34" charset="-122"/>
                    <a:ea typeface="微软雅黑" panose="020B0503020204020204" pitchFamily="34" charset="-122"/>
                  </a:rPr>
                  <a:t>04</a:t>
                </a:r>
                <a:r>
                  <a:rPr sz="2000" b="1">
                    <a:solidFill>
                      <a:srgbClr val="00C77A"/>
                    </a:solidFill>
                    <a:latin typeface="微软雅黑" panose="020B0503020204020204" pitchFamily="34" charset="-122"/>
                    <a:ea typeface="微软雅黑" panose="020B0503020204020204" pitchFamily="34" charset="-122"/>
                  </a:rPr>
                  <a:t>：</a:t>
                </a:r>
                <a:r>
                  <a:rPr lang="en-US" sz="2000" b="1">
                    <a:solidFill>
                      <a:srgbClr val="00C77A"/>
                    </a:solidFill>
                    <a:latin typeface="微软雅黑" panose="020B0503020204020204" pitchFamily="34" charset="-122"/>
                    <a:ea typeface="微软雅黑" panose="020B0503020204020204" pitchFamily="34" charset="-122"/>
                  </a:rPr>
                  <a:t>HTML5</a:t>
                </a:r>
                <a:r>
                  <a:rPr lang="zh-CN" altLang="en-US" sz="2000" b="1">
                    <a:solidFill>
                      <a:srgbClr val="00C77A"/>
                    </a:solidFill>
                    <a:latin typeface="微软雅黑" panose="020B0503020204020204" pitchFamily="34" charset="-122"/>
                    <a:ea typeface="微软雅黑" panose="020B0503020204020204" pitchFamily="34" charset="-122"/>
                  </a:rPr>
                  <a:t>新增全局属性</a:t>
                </a:r>
              </a:p>
            </p:txBody>
          </p:sp>
          <p:grpSp>
            <p:nvGrpSpPr>
              <p:cNvPr id="63" name="组合 67"/>
              <p:cNvGrpSpPr/>
              <p:nvPr/>
            </p:nvGrpSpPr>
            <p:grpSpPr bwMode="auto">
              <a:xfrm>
                <a:off x="1688" y="2598"/>
                <a:ext cx="1134" cy="737"/>
                <a:chOff x="6071563" y="1124092"/>
                <a:chExt cx="720153" cy="467999"/>
              </a:xfrm>
            </p:grpSpPr>
            <p:pic>
              <p:nvPicPr>
                <p:cNvPr id="64" name="Picture 13" descr="E:\设计\06-2018\前端5.0PPT\辅导.png辅导"/>
                <p:cNvPicPr>
                  <a:picLocks noChangeAspect="1" noChangeArrowheads="1"/>
                </p:cNvPicPr>
                <p:nvPr/>
              </p:nvPicPr>
              <p:blipFill>
                <a:blip r:embed="rId4"/>
                <a:srcRect/>
                <a:stretch>
                  <a:fillRect/>
                </a:stretch>
              </p:blipFill>
              <p:spPr bwMode="auto">
                <a:xfrm>
                  <a:off x="6071563" y="1124092"/>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endParaRPr lang="zh-CN" altLang="en-US" sz="2000" b="1" dirty="0">
                    <a:latin typeface="黑体" panose="02010609060101010101" pitchFamily="49" charset="-122"/>
                    <a:ea typeface="黑体" panose="02010609060101010101" pitchFamily="49" charset="-122"/>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
            </a:r>
            <a:br>
              <a:rPr lang="en-US" altLang="zh-CN"/>
            </a:br>
            <a:r>
              <a:rPr lang="en-US" altLang="zh-CN"/>
              <a:t>HTML5</a:t>
            </a:r>
            <a:r>
              <a:rPr lang="zh-CN" altLang="en-US"/>
              <a:t>废除的属性</a:t>
            </a:r>
            <a:br>
              <a:rPr lang="zh-CN" altLang="en-US"/>
            </a:br>
            <a:endParaRPr lang="zh-CN" altLang="en-US"/>
          </a:p>
        </p:txBody>
      </p:sp>
      <p:sp>
        <p:nvSpPr>
          <p:cNvPr id="3" name="内容占位符 2"/>
          <p:cNvSpPr>
            <a:spLocks noGrp="1"/>
          </p:cNvSpPr>
          <p:nvPr>
            <p:ph idx="1"/>
          </p:nvPr>
        </p:nvSpPr>
        <p:spPr/>
        <p:txBody>
          <a:bodyPr/>
          <a:lstStyle/>
          <a:p>
            <a:r>
              <a:rPr lang="en-US" altLang="zh-CN"/>
              <a:t>table</a:t>
            </a:r>
            <a:r>
              <a:rPr lang="zh-CN" altLang="en-US"/>
              <a:t>部分属性：</a:t>
            </a:r>
            <a:r>
              <a:rPr lang="en-US" altLang="zh-CN"/>
              <a:t>bgcolor</a:t>
            </a:r>
            <a:r>
              <a:rPr lang="zh-CN" altLang="en-US"/>
              <a:t>、</a:t>
            </a:r>
            <a:r>
              <a:rPr lang="en-US" altLang="zh-CN"/>
              <a:t>border</a:t>
            </a:r>
            <a:r>
              <a:rPr lang="zh-CN" altLang="en-US"/>
              <a:t>、</a:t>
            </a:r>
            <a:r>
              <a:rPr lang="en-US" altLang="zh-CN"/>
              <a:t>cellpadding</a:t>
            </a:r>
            <a:r>
              <a:rPr lang="zh-CN" altLang="en-US"/>
              <a:t>、</a:t>
            </a:r>
            <a:r>
              <a:rPr lang="en-US" altLang="zh-CN"/>
              <a:t>width</a:t>
            </a:r>
            <a:r>
              <a:rPr lang="zh-CN" altLang="en-US"/>
              <a:t>等</a:t>
            </a:r>
          </a:p>
          <a:p>
            <a:r>
              <a:rPr lang="en-US" altLang="zh-CN"/>
              <a:t>html</a:t>
            </a:r>
            <a:r>
              <a:rPr lang="zh-CN" altLang="en-US"/>
              <a:t>的</a:t>
            </a:r>
            <a:r>
              <a:rPr lang="en-US" altLang="zh-CN"/>
              <a:t>version</a:t>
            </a:r>
            <a:r>
              <a:rPr lang="zh-CN" altLang="en-US"/>
              <a:t>属性</a:t>
            </a:r>
          </a:p>
          <a:p>
            <a:r>
              <a:rPr lang="en-US" altLang="zh-CN"/>
              <a:t>a</a:t>
            </a:r>
            <a:r>
              <a:rPr lang="zh-CN" altLang="en-US"/>
              <a:t>元素或者</a:t>
            </a:r>
            <a:r>
              <a:rPr lang="en-US" altLang="zh-CN"/>
              <a:t>link</a:t>
            </a:r>
            <a:r>
              <a:rPr lang="zh-CN" altLang="en-US"/>
              <a:t>元素的</a:t>
            </a:r>
            <a:r>
              <a:rPr lang="en-US" altLang="zh-CN"/>
              <a:t>charset</a:t>
            </a:r>
            <a:r>
              <a:rPr lang="zh-CN" altLang="en-US"/>
              <a:t>属性</a:t>
            </a:r>
          </a:p>
          <a:p>
            <a:r>
              <a:rPr lang="en-US" altLang="zh-CN"/>
              <a:t>br</a:t>
            </a:r>
            <a:r>
              <a:rPr lang="zh-CN" altLang="en-US"/>
              <a:t>的</a:t>
            </a:r>
            <a:r>
              <a:rPr lang="en-US" altLang="zh-CN"/>
              <a:t>clear</a:t>
            </a:r>
            <a:r>
              <a:rPr lang="zh-CN" altLang="en-US"/>
              <a:t>属性、</a:t>
            </a:r>
            <a:r>
              <a:rPr lang="en-US" altLang="zh-CN"/>
              <a:t>img</a:t>
            </a:r>
            <a:r>
              <a:rPr lang="zh-CN" altLang="en-US"/>
              <a:t>的</a:t>
            </a:r>
            <a:r>
              <a:rPr lang="en-US" altLang="zh-CN"/>
              <a:t>align</a:t>
            </a:r>
            <a:r>
              <a:rPr lang="zh-CN" altLang="en-US"/>
              <a:t>属性</a:t>
            </a:r>
          </a:p>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CSS3</a:t>
            </a:r>
            <a:r>
              <a:rPr lang="zh-CN" altLang="en-US"/>
              <a:t>高级选择器</a:t>
            </a:r>
          </a:p>
        </p:txBody>
      </p:sp>
      <p:graphicFrame>
        <p:nvGraphicFramePr>
          <p:cNvPr id="9" name="表格 8"/>
          <p:cNvGraphicFramePr/>
          <p:nvPr/>
        </p:nvGraphicFramePr>
        <p:xfrm>
          <a:off x="790575" y="1471295"/>
          <a:ext cx="10669270" cy="4257040"/>
        </p:xfrm>
        <a:graphic>
          <a:graphicData uri="http://schemas.openxmlformats.org/drawingml/2006/table">
            <a:tbl>
              <a:tblPr firstRow="1" bandRow="1">
                <a:tableStyleId>{5C22544A-7EE6-4342-B048-85BDC9FD1C3A}</a:tableStyleId>
              </a:tblPr>
              <a:tblGrid>
                <a:gridCol w="2348230">
                  <a:extLst>
                    <a:ext uri="{9D8B030D-6E8A-4147-A177-3AD203B41FA5}">
                      <a16:colId xmlns:a16="http://schemas.microsoft.com/office/drawing/2014/main" xmlns="" val="20000"/>
                    </a:ext>
                  </a:extLst>
                </a:gridCol>
                <a:gridCol w="8321040">
                  <a:extLst>
                    <a:ext uri="{9D8B030D-6E8A-4147-A177-3AD203B41FA5}">
                      <a16:colId xmlns:a16="http://schemas.microsoft.com/office/drawing/2014/main" xmlns="" val="20001"/>
                    </a:ext>
                  </a:extLst>
                </a:gridCol>
              </a:tblGrid>
              <a:tr h="487680">
                <a:tc>
                  <a:txBody>
                    <a:bodyPr/>
                    <a:lstStyle/>
                    <a:p>
                      <a:pPr marL="0" marR="0" lvl="0" indent="0" algn="ctr" defTabSz="914400" rtl="0" eaLnBrk="1" fontAlgn="base" latinLnBrk="0" hangingPunct="1">
                        <a:spcBef>
                          <a:spcPct val="20000"/>
                        </a:spcBef>
                        <a:spcAft>
                          <a:spcPct val="0"/>
                        </a:spcAft>
                        <a:buClr>
                          <a:schemeClr val="tx2"/>
                        </a:buClr>
                        <a:buSzTx/>
                        <a:buFont typeface="Wingdings" panose="05000000000000000000" pitchFamily="2" charset="2"/>
                        <a:buNone/>
                      </a:pPr>
                      <a:r>
                        <a:rPr kumimoji="0" lang="zh-CN" altLang="en-US" sz="2400" b="0" i="0" u="none" strike="noStrike" cap="none" normalizeH="0" baseline="0" dirty="0">
                          <a:ln>
                            <a:noFill/>
                          </a:ln>
                          <a:solidFill>
                            <a:srgbClr val="FFFFFF"/>
                          </a:solidFill>
                          <a:effectLst/>
                          <a:latin typeface="黑体" panose="02010609060101010101" pitchFamily="49" charset="-122"/>
                          <a:ea typeface="黑体" panose="02010609060101010101" pitchFamily="49" charset="-122"/>
                          <a:sym typeface="Calibri" panose="020F0502020204030204" pitchFamily="34" charset="0"/>
                        </a:rPr>
                        <a:t>选择器</a:t>
                      </a:r>
                    </a:p>
                  </a:txBody>
                  <a:tcPr marL="121920" marR="121920" marT="60960" marB="60960" horzOverflow="overflow">
                    <a:solidFill>
                      <a:srgbClr val="40D59B"/>
                    </a:solidFill>
                  </a:tcPr>
                </a:tc>
                <a:tc>
                  <a:txBody>
                    <a:bodyPr/>
                    <a:lstStyle/>
                    <a:p>
                      <a:pPr marL="0" marR="0" lvl="0" indent="0" algn="ctr" defTabSz="914400" rtl="0" eaLnBrk="1" fontAlgn="base" latinLnBrk="0" hangingPunct="1">
                        <a:spcBef>
                          <a:spcPct val="20000"/>
                        </a:spcBef>
                        <a:spcAft>
                          <a:spcPct val="0"/>
                        </a:spcAft>
                        <a:buClr>
                          <a:schemeClr val="tx2"/>
                        </a:buClr>
                        <a:buSzTx/>
                        <a:buFont typeface="Wingdings" panose="05000000000000000000" pitchFamily="2" charset="2"/>
                        <a:buNone/>
                      </a:pPr>
                      <a:r>
                        <a:rPr kumimoji="0" lang="zh-CN" altLang="en-US" sz="2400" b="0" i="0" u="none" strike="noStrike" cap="none" normalizeH="0" baseline="0" dirty="0">
                          <a:ln>
                            <a:noFill/>
                          </a:ln>
                          <a:solidFill>
                            <a:srgbClr val="FFFFFF"/>
                          </a:solidFill>
                          <a:effectLst/>
                          <a:latin typeface="黑体" panose="02010609060101010101" pitchFamily="49" charset="-122"/>
                          <a:ea typeface="黑体" panose="02010609060101010101" pitchFamily="49" charset="-122"/>
                          <a:sym typeface="Calibri" panose="020F0502020204030204" pitchFamily="34" charset="0"/>
                        </a:rPr>
                        <a:t>描述</a:t>
                      </a:r>
                    </a:p>
                  </a:txBody>
                  <a:tcPr marL="121920" marR="121920" marT="60960" marB="60960" horzOverflow="overflow">
                    <a:solidFill>
                      <a:srgbClr val="40D59B"/>
                    </a:solidFill>
                  </a:tcPr>
                </a:tc>
                <a:extLst>
                  <a:ext uri="{0D108BD9-81ED-4DB2-BD59-A6C34878D82A}">
                    <a16:rowId xmlns:a16="http://schemas.microsoft.com/office/drawing/2014/main" xmlns="" val="10000"/>
                  </a:ext>
                </a:extLst>
              </a:tr>
              <a:tr h="59563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first-of-type</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p:first-of-type</a:t>
                      </a: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选择属性其父元素的首个</a:t>
                      </a: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&lt;p&gt;</a:t>
                      </a: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元素的每个</a:t>
                      </a: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&lt;p&gt;</a:t>
                      </a: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元素</a:t>
                      </a:r>
                      <a:endPar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extLst>
                  <a:ext uri="{0D108BD9-81ED-4DB2-BD59-A6C34878D82A}">
                    <a16:rowId xmlns:a16="http://schemas.microsoft.com/office/drawing/2014/main" xmlns="" val="10001"/>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last-of-type</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p:last-of-type</a:t>
                      </a: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选择属性其父元素的最后</a:t>
                      </a: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&lt;p&gt;</a:t>
                      </a: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元素的每个</a:t>
                      </a: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&lt;p&gt;</a:t>
                      </a: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元素</a:t>
                      </a:r>
                      <a:endPar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extLst>
                  <a:ext uri="{0D108BD9-81ED-4DB2-BD59-A6C34878D82A}">
                    <a16:rowId xmlns:a16="http://schemas.microsoft.com/office/drawing/2014/main" xmlns="" val="10002"/>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only-of-type</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p:only-of-type  选择属于其父元素唯一的 &lt;p&gt; 元素的每个 &lt;p&gt; 元素</a:t>
                      </a:r>
                    </a:p>
                  </a:txBody>
                  <a:tcPr marL="121920" marR="121920" marT="60960" marB="60960" anchor="ctr" horzOverflow="overflow"/>
                </a:tc>
                <a:extLst>
                  <a:ext uri="{0D108BD9-81ED-4DB2-BD59-A6C34878D82A}">
                    <a16:rowId xmlns:a16="http://schemas.microsoft.com/office/drawing/2014/main" xmlns="" val="10003"/>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first-child</a:t>
                      </a:r>
                      <a:endPar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p:</a:t>
                      </a:r>
                      <a:r>
                        <a:rPr lang="en-US" altLang="zh-CN" sz="2135" dirty="0">
                          <a:ln>
                            <a:noFill/>
                          </a:ln>
                          <a:effectLst/>
                          <a:latin typeface="Arial" panose="020B0604020202020204" pitchFamily="34" charset="0"/>
                          <a:cs typeface="Arial" panose="020B0604020202020204" pitchFamily="34" charset="0"/>
                          <a:sym typeface="Calibri" panose="020F0502020204030204" pitchFamily="34" charset="0"/>
                        </a:rPr>
                        <a:t>first</a:t>
                      </a: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-child</a:t>
                      </a: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选择属性其父元素第一个子元素的每个</a:t>
                      </a: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&lt;p&gt;</a:t>
                      </a: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元素</a:t>
                      </a:r>
                    </a:p>
                  </a:txBody>
                  <a:tcPr marL="121920" marR="121920" marT="60960" marB="60960" anchor="ctr" horzOverflow="overflow"/>
                </a:tc>
                <a:extLst>
                  <a:ext uri="{0D108BD9-81ED-4DB2-BD59-A6C34878D82A}">
                    <a16:rowId xmlns:a16="http://schemas.microsoft.com/office/drawing/2014/main" xmlns="" val="10004"/>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lang="en-US" altLang="zh-CN" sz="2135" dirty="0">
                          <a:ln>
                            <a:noFill/>
                          </a:ln>
                          <a:effectLst/>
                          <a:latin typeface="Arial" panose="020B0604020202020204" pitchFamily="34" charset="0"/>
                          <a:cs typeface="Arial" panose="020B0604020202020204" pitchFamily="34" charset="0"/>
                          <a:sym typeface="Calibri" panose="020F0502020204030204" pitchFamily="34" charset="0"/>
                        </a:rPr>
                        <a:t>last</a:t>
                      </a: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-child</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lang="en-US" altLang="zh-CN" sz="2135" dirty="0">
                          <a:ln>
                            <a:noFill/>
                          </a:ln>
                          <a:effectLst/>
                          <a:latin typeface="Arial" panose="020B0604020202020204" pitchFamily="34" charset="0"/>
                          <a:cs typeface="Arial" panose="020B0604020202020204" pitchFamily="34" charset="0"/>
                          <a:sym typeface="Calibri" panose="020F0502020204030204" pitchFamily="34" charset="0"/>
                        </a:rPr>
                        <a:t>p:last-child</a:t>
                      </a:r>
                      <a:r>
                        <a:rPr lang="zh-CN" altLang="en-US" sz="2135" dirty="0">
                          <a:ln>
                            <a:noFill/>
                          </a:ln>
                          <a:effectLst/>
                          <a:latin typeface="Arial" panose="020B0604020202020204" pitchFamily="34" charset="0"/>
                          <a:cs typeface="Arial" panose="020B0604020202020204" pitchFamily="34" charset="0"/>
                          <a:sym typeface="Calibri" panose="020F0502020204030204" pitchFamily="34" charset="0"/>
                        </a:rPr>
                        <a:t>选择属性其父元素最后一个子元素的每个</a:t>
                      </a:r>
                      <a:r>
                        <a:rPr lang="en-US" altLang="zh-CN" sz="2135" dirty="0">
                          <a:ln>
                            <a:noFill/>
                          </a:ln>
                          <a:effectLst/>
                          <a:latin typeface="Arial" panose="020B0604020202020204" pitchFamily="34" charset="0"/>
                          <a:cs typeface="Arial" panose="020B0604020202020204" pitchFamily="34" charset="0"/>
                          <a:sym typeface="Calibri" panose="020F0502020204030204" pitchFamily="34" charset="0"/>
                        </a:rPr>
                        <a:t>&lt;p&gt;</a:t>
                      </a:r>
                      <a:r>
                        <a:rPr lang="zh-CN" altLang="en-US" sz="2135" dirty="0">
                          <a:ln>
                            <a:noFill/>
                          </a:ln>
                          <a:effectLst/>
                          <a:latin typeface="Arial" panose="020B0604020202020204" pitchFamily="34" charset="0"/>
                          <a:cs typeface="Arial" panose="020B0604020202020204" pitchFamily="34" charset="0"/>
                          <a:sym typeface="Calibri" panose="020F0502020204030204" pitchFamily="34" charset="0"/>
                        </a:rPr>
                        <a:t>元素</a:t>
                      </a:r>
                      <a:endPar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extLst>
                  <a:ext uri="{0D108BD9-81ED-4DB2-BD59-A6C34878D82A}">
                    <a16:rowId xmlns:a16="http://schemas.microsoft.com/office/drawing/2014/main" xmlns="" val="10005"/>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nth-child(n)</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p:nth-child(n)</a:t>
                      </a: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选择属性其父元素的第</a:t>
                      </a: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n</a:t>
                      </a: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个子元素的每个</a:t>
                      </a: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&lt;p&gt;</a:t>
                      </a: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元素</a:t>
                      </a:r>
                      <a:endPar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extLst>
                  <a:ext uri="{0D108BD9-81ED-4DB2-BD59-A6C34878D82A}">
                    <a16:rowId xmlns:a16="http://schemas.microsoft.com/office/drawing/2014/main" xmlns="" val="10006"/>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:before</a:t>
                      </a:r>
                      <a:endPar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p:before</a:t>
                      </a: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在每个</a:t>
                      </a: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&lt;p&gt;</a:t>
                      </a: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元素的内容之前插入内容</a:t>
                      </a:r>
                    </a:p>
                  </a:txBody>
                  <a:tcPr marL="121920" marR="121920" marT="60960" marB="60960" anchor="ctr" horzOverflow="overflow"/>
                </a:tc>
                <a:extLst>
                  <a:ext uri="{0D108BD9-81ED-4DB2-BD59-A6C34878D82A}">
                    <a16:rowId xmlns:a16="http://schemas.microsoft.com/office/drawing/2014/main" xmlns="" val="10007"/>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:after</a:t>
                      </a:r>
                      <a:endPar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p:after</a:t>
                      </a: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在每个</a:t>
                      </a: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&lt;p&gt;</a:t>
                      </a: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元素的内容之后插入内容</a:t>
                      </a:r>
                    </a:p>
                  </a:txBody>
                  <a:tcPr marL="121920" marR="121920" marT="60960" marB="60960" anchor="ctr" horzOverflow="overflow"/>
                </a:tc>
                <a:extLst>
                  <a:ext uri="{0D108BD9-81ED-4DB2-BD59-A6C34878D82A}">
                    <a16:rowId xmlns:a16="http://schemas.microsoft.com/office/drawing/2014/main" xmlns="" val="10008"/>
                  </a:ext>
                </a:extLst>
              </a:tr>
            </a:tbl>
          </a:graphicData>
        </a:graphic>
      </p:graphicFrame>
      <p:grpSp>
        <p:nvGrpSpPr>
          <p:cNvPr id="16" name="组合 70"/>
          <p:cNvGrpSpPr/>
          <p:nvPr/>
        </p:nvGrpSpPr>
        <p:grpSpPr bwMode="auto">
          <a:xfrm>
            <a:off x="376526" y="1114108"/>
            <a:ext cx="1078259" cy="414337"/>
            <a:chOff x="921965" y="2536466"/>
            <a:chExt cx="1078267" cy="414475"/>
          </a:xfrm>
        </p:grpSpPr>
        <p:pic>
          <p:nvPicPr>
            <p:cNvPr id="17" name="Picture 8" descr="E:\设计\06-2018\前端5.0PPT\实例.png实例"/>
            <p:cNvPicPr>
              <a:picLocks noChangeAspect="1" noChangeArrowheads="1"/>
            </p:cNvPicPr>
            <p:nvPr/>
          </p:nvPicPr>
          <p:blipFill>
            <a:blip r:embed="rId3"/>
            <a:srcRect/>
            <a:stretch>
              <a:fillRect/>
            </a:stretch>
          </p:blipFill>
          <p:spPr bwMode="auto">
            <a:xfrm>
              <a:off x="921965" y="2536466"/>
              <a:ext cx="414023"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1"/>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pitchFamily="49" charset="-122"/>
                  <a:ea typeface="黑体" panose="02010609060101010101" pitchFamily="49" charset="-122"/>
                </a:rPr>
                <a:t>示例</a:t>
              </a:r>
            </a:p>
          </p:txBody>
        </p:sp>
      </p:grpSp>
      <p:sp>
        <p:nvSpPr>
          <p:cNvPr id="25" name="AutoShape 3"/>
          <p:cNvSpPr>
            <a:spLocks noChangeArrowheads="1"/>
          </p:cNvSpPr>
          <p:nvPr/>
        </p:nvSpPr>
        <p:spPr bwMode="auto">
          <a:xfrm>
            <a:off x="790575" y="1681480"/>
            <a:ext cx="8280400" cy="4240530"/>
          </a:xfrm>
          <a:prstGeom prst="roundRect">
            <a:avLst>
              <a:gd name="adj" fmla="val 0"/>
            </a:avLst>
          </a:prstGeom>
          <a:solidFill>
            <a:srgbClr val="A6EBD1">
              <a:alpha val="22000"/>
            </a:srgbClr>
          </a:solidFill>
          <a:ln w="50800" cap="flat" cmpd="sng" algn="ctr">
            <a:solidFill>
              <a:srgbClr val="40D59B"/>
            </a:solidFill>
            <a:prstDash val="solid"/>
            <a:round/>
            <a:headEnd type="none" w="med" len="med"/>
            <a:tailEnd type="none" w="med" len="med"/>
          </a:ln>
          <a:effectLst>
            <a:outerShdw blurRad="38100" sx="101000" sy="101000" algn="ctr" rotWithShape="0">
              <a:prstClr val="black">
                <a:alpha val="10000"/>
              </a:prstClr>
            </a:outerShdw>
          </a:effectLst>
        </p:spPr>
        <p:txBody>
          <a:bodyPr>
            <a:noAutofit/>
          </a:bodyPr>
          <a:lstStyle/>
          <a:p>
            <a:pPr lvl="0" algn="l" defTabSz="1218565"/>
            <a:r>
              <a:rPr lang="en-US" altLang="zh-CN" b="1" dirty="0">
                <a:solidFill>
                  <a:schemeClr val="accent5">
                    <a:lumMod val="10000"/>
                  </a:schemeClr>
                </a:solidFill>
                <a:latin typeface="+mn-lt"/>
                <a:ea typeface="黑体" panose="02010609060101010101" pitchFamily="49" charset="-122"/>
                <a:sym typeface="+mn-ea"/>
              </a:rPr>
              <a:t>li:</a:t>
            </a:r>
            <a:r>
              <a:rPr lang="en-US" altLang="zh-CN" b="1" dirty="0">
                <a:solidFill>
                  <a:srgbClr val="FF0000"/>
                </a:solidFill>
                <a:latin typeface="+mn-lt"/>
                <a:ea typeface="黑体" panose="02010609060101010101" pitchFamily="49" charset="-122"/>
                <a:sym typeface="+mn-ea"/>
              </a:rPr>
              <a:t>first-of-type</a:t>
            </a:r>
            <a:r>
              <a:rPr lang="en-US" altLang="zh-CN" b="1" dirty="0">
                <a:solidFill>
                  <a:schemeClr val="accent5">
                    <a:lumMod val="10000"/>
                  </a:schemeClr>
                </a:solidFill>
                <a:latin typeface="+mn-lt"/>
                <a:ea typeface="黑体" panose="02010609060101010101" pitchFamily="49" charset="-122"/>
                <a:sym typeface="+mn-ea"/>
              </a:rPr>
              <a:t>{</a:t>
            </a:r>
          </a:p>
          <a:p>
            <a:pPr lvl="0" algn="l" defTabSz="1218565"/>
            <a:r>
              <a:rPr lang="en-US" altLang="zh-CN" b="1" dirty="0">
                <a:solidFill>
                  <a:schemeClr val="accent5">
                    <a:lumMod val="10000"/>
                  </a:schemeClr>
                </a:solidFill>
                <a:latin typeface="+mn-lt"/>
                <a:ea typeface="黑体" panose="02010609060101010101" pitchFamily="49" charset="-122"/>
                <a:sym typeface="+mn-ea"/>
              </a:rPr>
              <a:t>      background: red;</a:t>
            </a:r>
          </a:p>
          <a:p>
            <a:pPr lvl="0" algn="l" defTabSz="1218565"/>
            <a:r>
              <a:rPr lang="en-US" altLang="zh-CN" b="1" dirty="0">
                <a:solidFill>
                  <a:schemeClr val="accent5">
                    <a:lumMod val="10000"/>
                  </a:schemeClr>
                </a:solidFill>
                <a:latin typeface="+mn-lt"/>
                <a:ea typeface="黑体" panose="02010609060101010101" pitchFamily="49" charset="-122"/>
                <a:sym typeface="+mn-ea"/>
              </a:rPr>
              <a:t>}</a:t>
            </a:r>
          </a:p>
          <a:p>
            <a:pPr lvl="0" algn="l" defTabSz="1218565"/>
            <a:r>
              <a:rPr lang="en-US" altLang="zh-CN" b="1" dirty="0">
                <a:solidFill>
                  <a:schemeClr val="accent5">
                    <a:lumMod val="10000"/>
                  </a:schemeClr>
                </a:solidFill>
                <a:latin typeface="+mn-lt"/>
                <a:ea typeface="黑体" panose="02010609060101010101" pitchFamily="49" charset="-122"/>
                <a:sym typeface="+mn-ea"/>
              </a:rPr>
              <a:t>li:</a:t>
            </a:r>
            <a:r>
              <a:rPr lang="en-US" altLang="zh-CN" b="1" dirty="0">
                <a:solidFill>
                  <a:srgbClr val="FF0000"/>
                </a:solidFill>
                <a:latin typeface="+mn-lt"/>
                <a:ea typeface="黑体" panose="02010609060101010101" pitchFamily="49" charset="-122"/>
                <a:sym typeface="+mn-ea"/>
              </a:rPr>
              <a:t>last-of-type</a:t>
            </a:r>
            <a:r>
              <a:rPr lang="en-US" altLang="zh-CN" b="1" dirty="0">
                <a:solidFill>
                  <a:schemeClr val="accent5">
                    <a:lumMod val="10000"/>
                  </a:schemeClr>
                </a:solidFill>
                <a:latin typeface="+mn-lt"/>
                <a:ea typeface="黑体" panose="02010609060101010101" pitchFamily="49" charset="-122"/>
                <a:sym typeface="+mn-ea"/>
              </a:rPr>
              <a:t>{</a:t>
            </a:r>
          </a:p>
          <a:p>
            <a:pPr lvl="0" algn="l" defTabSz="1218565"/>
            <a:r>
              <a:rPr lang="en-US" altLang="zh-CN" b="1" dirty="0">
                <a:solidFill>
                  <a:schemeClr val="accent5">
                    <a:lumMod val="10000"/>
                  </a:schemeClr>
                </a:solidFill>
                <a:latin typeface="+mn-lt"/>
                <a:ea typeface="黑体" panose="02010609060101010101" pitchFamily="49" charset="-122"/>
                <a:sym typeface="+mn-ea"/>
              </a:rPr>
              <a:t>      background: blue;</a:t>
            </a:r>
          </a:p>
          <a:p>
            <a:pPr lvl="0" algn="l" defTabSz="1218565"/>
            <a:r>
              <a:rPr lang="en-US" altLang="zh-CN" b="1" dirty="0">
                <a:solidFill>
                  <a:schemeClr val="accent5">
                    <a:lumMod val="10000"/>
                  </a:schemeClr>
                </a:solidFill>
                <a:latin typeface="+mn-lt"/>
                <a:ea typeface="黑体" panose="02010609060101010101" pitchFamily="49" charset="-122"/>
                <a:sym typeface="+mn-ea"/>
              </a:rPr>
              <a:t>}</a:t>
            </a:r>
          </a:p>
          <a:p>
            <a:pPr lvl="0" algn="l" defTabSz="1218565"/>
            <a:r>
              <a:rPr lang="en-US" altLang="zh-CN" b="1" dirty="0">
                <a:solidFill>
                  <a:schemeClr val="accent5">
                    <a:lumMod val="10000"/>
                  </a:schemeClr>
                </a:solidFill>
                <a:latin typeface="+mn-lt"/>
                <a:ea typeface="黑体" panose="02010609060101010101" pitchFamily="49" charset="-122"/>
                <a:sym typeface="+mn-ea"/>
              </a:rPr>
              <a:t>li:</a:t>
            </a:r>
            <a:r>
              <a:rPr lang="en-US" altLang="zh-CN" b="1" dirty="0">
                <a:solidFill>
                  <a:srgbClr val="FF0000"/>
                </a:solidFill>
                <a:latin typeface="+mn-lt"/>
                <a:ea typeface="黑体" panose="02010609060101010101" pitchFamily="49" charset="-122"/>
                <a:sym typeface="+mn-ea"/>
              </a:rPr>
              <a:t>last-child</a:t>
            </a:r>
            <a:r>
              <a:rPr lang="en-US" altLang="zh-CN" b="1" dirty="0">
                <a:solidFill>
                  <a:schemeClr val="accent5">
                    <a:lumMod val="10000"/>
                  </a:schemeClr>
                </a:solidFill>
                <a:latin typeface="+mn-lt"/>
                <a:ea typeface="黑体" panose="02010609060101010101" pitchFamily="49" charset="-122"/>
                <a:sym typeface="+mn-ea"/>
              </a:rPr>
              <a:t>{</a:t>
            </a:r>
            <a:endParaRPr lang="zh-CN" altLang="en-US" b="1" dirty="0">
              <a:solidFill>
                <a:schemeClr val="accent5">
                  <a:lumMod val="10000"/>
                </a:schemeClr>
              </a:solidFill>
              <a:latin typeface="+mn-lt"/>
              <a:ea typeface="黑体" panose="02010609060101010101" pitchFamily="49" charset="-122"/>
              <a:sym typeface="+mn-ea"/>
            </a:endParaRPr>
          </a:p>
          <a:p>
            <a:pPr lvl="0" algn="l" defTabSz="1218565"/>
            <a:r>
              <a:rPr lang="zh-CN" altLang="en-US" b="1" dirty="0">
                <a:solidFill>
                  <a:schemeClr val="accent5">
                    <a:lumMod val="10000"/>
                  </a:schemeClr>
                </a:solidFill>
                <a:latin typeface="+mn-lt"/>
                <a:ea typeface="黑体" panose="02010609060101010101" pitchFamily="49" charset="-122"/>
                <a:sym typeface="+mn-ea"/>
              </a:rPr>
              <a:t>      </a:t>
            </a:r>
            <a:r>
              <a:rPr lang="en-US" altLang="zh-CN" b="1" dirty="0">
                <a:solidFill>
                  <a:schemeClr val="accent5">
                    <a:lumMod val="10000"/>
                  </a:schemeClr>
                </a:solidFill>
                <a:latin typeface="+mn-lt"/>
                <a:ea typeface="黑体" panose="02010609060101010101" pitchFamily="49" charset="-122"/>
                <a:sym typeface="+mn-ea"/>
              </a:rPr>
              <a:t>background: green;</a:t>
            </a:r>
          </a:p>
          <a:p>
            <a:pPr lvl="0" algn="l" defTabSz="1218565"/>
            <a:r>
              <a:rPr lang="en-US" altLang="zh-CN" b="1" dirty="0">
                <a:solidFill>
                  <a:schemeClr val="accent5">
                    <a:lumMod val="10000"/>
                  </a:schemeClr>
                </a:solidFill>
                <a:latin typeface="+mn-lt"/>
                <a:ea typeface="黑体" panose="02010609060101010101" pitchFamily="49" charset="-122"/>
                <a:sym typeface="+mn-ea"/>
              </a:rPr>
              <a:t>}</a:t>
            </a:r>
          </a:p>
          <a:p>
            <a:pPr lvl="0" algn="l" defTabSz="1218565"/>
            <a:r>
              <a:rPr lang="en-US" altLang="zh-CN" b="1" dirty="0">
                <a:solidFill>
                  <a:schemeClr val="accent5">
                    <a:lumMod val="10000"/>
                  </a:schemeClr>
                </a:solidFill>
                <a:latin typeface="+mn-lt"/>
                <a:ea typeface="黑体" panose="02010609060101010101" pitchFamily="49" charset="-122"/>
                <a:sym typeface="+mn-ea"/>
              </a:rPr>
              <a:t>li:</a:t>
            </a:r>
            <a:r>
              <a:rPr lang="en-US" altLang="zh-CN" b="1" dirty="0">
                <a:solidFill>
                  <a:srgbClr val="FF0000"/>
                </a:solidFill>
                <a:latin typeface="+mn-lt"/>
                <a:ea typeface="黑体" panose="02010609060101010101" pitchFamily="49" charset="-122"/>
                <a:sym typeface="+mn-ea"/>
              </a:rPr>
              <a:t>nth-child</a:t>
            </a:r>
            <a:r>
              <a:rPr lang="en-US" altLang="zh-CN" b="1" dirty="0">
                <a:solidFill>
                  <a:schemeClr val="accent5">
                    <a:lumMod val="10000"/>
                  </a:schemeClr>
                </a:solidFill>
                <a:latin typeface="+mn-lt"/>
                <a:ea typeface="黑体" panose="02010609060101010101" pitchFamily="49" charset="-122"/>
                <a:sym typeface="+mn-ea"/>
              </a:rPr>
              <a:t>(3){</a:t>
            </a:r>
          </a:p>
          <a:p>
            <a:pPr lvl="0" algn="l" defTabSz="1218565"/>
            <a:r>
              <a:rPr lang="en-US" altLang="zh-CN" b="1" dirty="0">
                <a:solidFill>
                  <a:schemeClr val="accent5">
                    <a:lumMod val="10000"/>
                  </a:schemeClr>
                </a:solidFill>
                <a:latin typeface="+mn-lt"/>
                <a:ea typeface="黑体" panose="02010609060101010101" pitchFamily="49" charset="-122"/>
                <a:sym typeface="+mn-ea"/>
              </a:rPr>
              <a:t>      background: yellow</a:t>
            </a:r>
          </a:p>
          <a:p>
            <a:pPr lvl="0" algn="l" defTabSz="1218565"/>
            <a:r>
              <a:rPr lang="en-US" altLang="zh-CN" b="1" dirty="0">
                <a:solidFill>
                  <a:schemeClr val="accent5">
                    <a:lumMod val="10000"/>
                  </a:schemeClr>
                </a:solidFill>
                <a:latin typeface="+mn-lt"/>
                <a:ea typeface="黑体" panose="02010609060101010101" pitchFamily="49" charset="-122"/>
                <a:sym typeface="+mn-ea"/>
              </a:rPr>
              <a:t>}</a:t>
            </a:r>
          </a:p>
          <a:p>
            <a:pPr lvl="0" algn="l" defTabSz="1218565"/>
            <a:r>
              <a:rPr lang="en-US" altLang="zh-CN" b="1" dirty="0">
                <a:solidFill>
                  <a:schemeClr val="accent5">
                    <a:lumMod val="10000"/>
                  </a:schemeClr>
                </a:solidFill>
                <a:latin typeface="+mn-lt"/>
                <a:ea typeface="黑体" panose="02010609060101010101" pitchFamily="49" charset="-122"/>
                <a:sym typeface="+mn-ea"/>
              </a:rPr>
              <a:t>li:nth-child(3)</a:t>
            </a:r>
            <a:r>
              <a:rPr lang="en-US" altLang="zh-CN" b="1" dirty="0">
                <a:solidFill>
                  <a:srgbClr val="FF0000"/>
                </a:solidFill>
                <a:latin typeface="+mn-lt"/>
                <a:ea typeface="黑体" panose="02010609060101010101" pitchFamily="49" charset="-122"/>
                <a:sym typeface="+mn-ea"/>
              </a:rPr>
              <a:t>:after</a:t>
            </a:r>
            <a:r>
              <a:rPr lang="en-US" altLang="zh-CN" b="1" dirty="0">
                <a:solidFill>
                  <a:schemeClr val="accent5">
                    <a:lumMod val="10000"/>
                  </a:schemeClr>
                </a:solidFill>
                <a:latin typeface="+mn-lt"/>
                <a:ea typeface="黑体" panose="02010609060101010101" pitchFamily="49" charset="-122"/>
                <a:sym typeface="+mn-ea"/>
              </a:rPr>
              <a:t>{</a:t>
            </a:r>
          </a:p>
          <a:p>
            <a:pPr lvl="0" algn="l" defTabSz="1218565"/>
            <a:r>
              <a:rPr lang="en-US" altLang="zh-CN" b="1" dirty="0">
                <a:solidFill>
                  <a:schemeClr val="accent5">
                    <a:lumMod val="10000"/>
                  </a:schemeClr>
                </a:solidFill>
                <a:latin typeface="+mn-lt"/>
                <a:ea typeface="黑体" panose="02010609060101010101" pitchFamily="49" charset="-122"/>
                <a:sym typeface="+mn-ea"/>
              </a:rPr>
              <a:t>      content: "1111";</a:t>
            </a:r>
          </a:p>
          <a:p>
            <a:pPr lvl="0" algn="l" defTabSz="1218565"/>
            <a:r>
              <a:rPr lang="en-US" altLang="zh-CN" b="1" dirty="0">
                <a:solidFill>
                  <a:schemeClr val="accent5">
                    <a:lumMod val="10000"/>
                  </a:schemeClr>
                </a:solidFill>
                <a:latin typeface="+mn-lt"/>
                <a:ea typeface="黑体" panose="02010609060101010101" pitchFamily="49" charset="-122"/>
                <a:sym typeface="+mn-ea"/>
              </a:rPr>
              <a:t>}</a:t>
            </a:r>
          </a:p>
        </p:txBody>
      </p:sp>
      <p:grpSp>
        <p:nvGrpSpPr>
          <p:cNvPr id="7" name="组合 6"/>
          <p:cNvGrpSpPr/>
          <p:nvPr/>
        </p:nvGrpSpPr>
        <p:grpSpPr>
          <a:xfrm>
            <a:off x="3598545" y="6048375"/>
            <a:ext cx="5102860" cy="582930"/>
            <a:chOff x="1488" y="2503"/>
            <a:chExt cx="8036" cy="918"/>
          </a:xfrm>
        </p:grpSpPr>
        <p:sp>
          <p:nvSpPr>
            <p:cNvPr id="6" name="圆角矩形 5"/>
            <p:cNvSpPr/>
            <p:nvPr/>
          </p:nvSpPr>
          <p:spPr>
            <a:xfrm>
              <a:off x="1488" y="2503"/>
              <a:ext cx="6978" cy="91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C77A"/>
                </a:solidFill>
              </a:endParaRPr>
            </a:p>
          </p:txBody>
        </p:sp>
        <p:grpSp>
          <p:nvGrpSpPr>
            <p:cNvPr id="8" name="组合 7"/>
            <p:cNvGrpSpPr/>
            <p:nvPr/>
          </p:nvGrpSpPr>
          <p:grpSpPr>
            <a:xfrm>
              <a:off x="1688" y="2598"/>
              <a:ext cx="7836" cy="737"/>
              <a:chOff x="1688" y="2598"/>
              <a:chExt cx="7836" cy="737"/>
            </a:xfrm>
          </p:grpSpPr>
          <p:sp>
            <p:nvSpPr>
              <p:cNvPr id="3" name="文本框 2"/>
              <p:cNvSpPr txBox="1"/>
              <p:nvPr/>
            </p:nvSpPr>
            <p:spPr>
              <a:xfrm>
                <a:off x="2438" y="2633"/>
                <a:ext cx="7086" cy="628"/>
              </a:xfrm>
              <a:prstGeom prst="rect">
                <a:avLst/>
              </a:prstGeom>
              <a:noFill/>
            </p:spPr>
            <p:txBody>
              <a:bodyPr wrap="none" rtlCol="0">
                <a:spAutoFit/>
              </a:bodyPr>
              <a:lstStyle/>
              <a:p>
                <a:pPr algn="l"/>
                <a:r>
                  <a:rPr sz="2000" b="1">
                    <a:solidFill>
                      <a:srgbClr val="00C77A"/>
                    </a:solidFill>
                    <a:latin typeface="微软雅黑" panose="020B0503020204020204" pitchFamily="34" charset="-122"/>
                    <a:ea typeface="微软雅黑" panose="020B0503020204020204" pitchFamily="34" charset="-122"/>
                  </a:rPr>
                  <a:t>演示示例</a:t>
                </a:r>
                <a:r>
                  <a:rPr lang="en-US" sz="2000" b="1">
                    <a:solidFill>
                      <a:srgbClr val="00C77A"/>
                    </a:solidFill>
                    <a:latin typeface="微软雅黑" panose="020B0503020204020204" pitchFamily="34" charset="-122"/>
                    <a:ea typeface="微软雅黑" panose="020B0503020204020204" pitchFamily="34" charset="-122"/>
                  </a:rPr>
                  <a:t>05</a:t>
                </a:r>
                <a:r>
                  <a:rPr sz="2000" b="1">
                    <a:solidFill>
                      <a:srgbClr val="00C77A"/>
                    </a:solidFill>
                    <a:latin typeface="微软雅黑" panose="020B0503020204020204" pitchFamily="34" charset="-122"/>
                    <a:ea typeface="微软雅黑" panose="020B0503020204020204" pitchFamily="34" charset="-122"/>
                  </a:rPr>
                  <a:t>：</a:t>
                </a:r>
                <a:r>
                  <a:rPr lang="en-US" sz="2000" b="1">
                    <a:solidFill>
                      <a:srgbClr val="00C77A"/>
                    </a:solidFill>
                    <a:latin typeface="微软雅黑" panose="020B0503020204020204" pitchFamily="34" charset="-122"/>
                    <a:ea typeface="微软雅黑" panose="020B0503020204020204" pitchFamily="34" charset="-122"/>
                  </a:rPr>
                  <a:t>CSS3</a:t>
                </a:r>
                <a:r>
                  <a:rPr lang="zh-CN" altLang="en-US" sz="2000" b="1">
                    <a:solidFill>
                      <a:srgbClr val="00C77A"/>
                    </a:solidFill>
                    <a:latin typeface="微软雅黑" panose="020B0503020204020204" pitchFamily="34" charset="-122"/>
                    <a:ea typeface="微软雅黑" panose="020B0503020204020204" pitchFamily="34" charset="-122"/>
                  </a:rPr>
                  <a:t>高级选择器</a:t>
                </a:r>
              </a:p>
            </p:txBody>
          </p:sp>
          <p:grpSp>
            <p:nvGrpSpPr>
              <p:cNvPr id="63" name="组合 67"/>
              <p:cNvGrpSpPr/>
              <p:nvPr/>
            </p:nvGrpSpPr>
            <p:grpSpPr bwMode="auto">
              <a:xfrm>
                <a:off x="1688" y="2598"/>
                <a:ext cx="1134" cy="737"/>
                <a:chOff x="6071563" y="1124092"/>
                <a:chExt cx="720153" cy="467999"/>
              </a:xfrm>
            </p:grpSpPr>
            <p:pic>
              <p:nvPicPr>
                <p:cNvPr id="64" name="Picture 13" descr="E:\设计\06-2018\前端5.0PPT\辅导.png辅导"/>
                <p:cNvPicPr>
                  <a:picLocks noChangeAspect="1" noChangeArrowheads="1"/>
                </p:cNvPicPr>
                <p:nvPr/>
              </p:nvPicPr>
              <p:blipFill>
                <a:blip r:embed="rId4"/>
                <a:srcRect/>
                <a:stretch>
                  <a:fillRect/>
                </a:stretch>
              </p:blipFill>
              <p:spPr bwMode="auto">
                <a:xfrm>
                  <a:off x="6071563" y="1124092"/>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endParaRPr lang="zh-CN" altLang="en-US" sz="2000" b="1" dirty="0">
                    <a:latin typeface="黑体" panose="02010609060101010101" pitchFamily="49" charset="-122"/>
                    <a:ea typeface="黑体" panose="02010609060101010101" pitchFamily="49" charset="-122"/>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优先级算法</a:t>
            </a:r>
          </a:p>
        </p:txBody>
      </p:sp>
      <p:sp>
        <p:nvSpPr>
          <p:cNvPr id="3" name="内容占位符 2"/>
          <p:cNvSpPr>
            <a:spLocks noGrp="1"/>
          </p:cNvSpPr>
          <p:nvPr>
            <p:ph idx="1"/>
          </p:nvPr>
        </p:nvSpPr>
        <p:spPr/>
        <p:txBody>
          <a:bodyPr/>
          <a:lstStyle/>
          <a:p>
            <a:r>
              <a:rPr lang="zh-CN" altLang="en-US"/>
              <a:t>优先级就近原则，同权重情况下样式定义最近者为准</a:t>
            </a:r>
          </a:p>
          <a:p>
            <a:r>
              <a:rPr lang="zh-CN" altLang="en-US"/>
              <a:t>载入样式以最后载入的定位为准</a:t>
            </a:r>
          </a:p>
          <a:p>
            <a:r>
              <a:rPr lang="zh-CN" altLang="en-US"/>
              <a:t>!important &gt; id &gt; class &gt; tag </a:t>
            </a:r>
          </a:p>
          <a:p>
            <a:r>
              <a:rPr lang="en-US" altLang="zh-CN"/>
              <a:t>!</a:t>
            </a:r>
            <a:r>
              <a:rPr lang="zh-CN" altLang="en-US"/>
              <a:t>important 比内联优先级高，但内联比 id 要高</a:t>
            </a:r>
          </a:p>
          <a:p>
            <a:endParaRPr lang="zh-CN" altLang="en-US" sz="2135" b="0"/>
          </a:p>
        </p:txBody>
      </p:sp>
      <p:grpSp>
        <p:nvGrpSpPr>
          <p:cNvPr id="7" name="组合 6"/>
          <p:cNvGrpSpPr/>
          <p:nvPr/>
        </p:nvGrpSpPr>
        <p:grpSpPr>
          <a:xfrm>
            <a:off x="3684270" y="5543550"/>
            <a:ext cx="3731895" cy="582930"/>
            <a:chOff x="1488" y="2503"/>
            <a:chExt cx="5877" cy="918"/>
          </a:xfrm>
        </p:grpSpPr>
        <p:sp>
          <p:nvSpPr>
            <p:cNvPr id="6" name="圆角矩形 5"/>
            <p:cNvSpPr/>
            <p:nvPr/>
          </p:nvSpPr>
          <p:spPr>
            <a:xfrm>
              <a:off x="1488" y="2503"/>
              <a:ext cx="5877" cy="91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C77A"/>
                </a:solidFill>
              </a:endParaRPr>
            </a:p>
          </p:txBody>
        </p:sp>
        <p:grpSp>
          <p:nvGrpSpPr>
            <p:cNvPr id="8" name="组合 7"/>
            <p:cNvGrpSpPr/>
            <p:nvPr/>
          </p:nvGrpSpPr>
          <p:grpSpPr>
            <a:xfrm>
              <a:off x="1688" y="2598"/>
              <a:ext cx="2299" cy="737"/>
              <a:chOff x="1688" y="2598"/>
              <a:chExt cx="2299" cy="737"/>
            </a:xfrm>
          </p:grpSpPr>
          <p:sp>
            <p:nvSpPr>
              <p:cNvPr id="4" name="文本框 3"/>
              <p:cNvSpPr txBox="1"/>
              <p:nvPr/>
            </p:nvSpPr>
            <p:spPr>
              <a:xfrm>
                <a:off x="2438" y="2633"/>
                <a:ext cx="1549" cy="628"/>
              </a:xfrm>
              <a:prstGeom prst="rect">
                <a:avLst/>
              </a:prstGeom>
              <a:noFill/>
            </p:spPr>
            <p:txBody>
              <a:bodyPr wrap="none" rtlCol="0">
                <a:spAutoFit/>
              </a:bodyPr>
              <a:lstStyle/>
              <a:p>
                <a:pPr algn="l"/>
                <a:r>
                  <a:rPr sz="2000" b="1">
                    <a:solidFill>
                      <a:srgbClr val="00C77A"/>
                    </a:solidFill>
                    <a:latin typeface="微软雅黑" panose="020B0503020204020204" pitchFamily="34" charset="-122"/>
                    <a:ea typeface="微软雅黑" panose="020B0503020204020204" pitchFamily="34" charset="-122"/>
                  </a:rPr>
                  <a:t>演示示例</a:t>
                </a:r>
                <a:r>
                  <a:rPr lang="en-US" sz="2000" b="1">
                    <a:solidFill>
                      <a:srgbClr val="00C77A"/>
                    </a:solidFill>
                    <a:latin typeface="微软雅黑" panose="020B0503020204020204" pitchFamily="34" charset="-122"/>
                    <a:ea typeface="微软雅黑" panose="020B0503020204020204" pitchFamily="34" charset="-122"/>
                  </a:rPr>
                  <a:t>06</a:t>
                </a:r>
                <a:r>
                  <a:rPr sz="2000" b="1">
                    <a:solidFill>
                      <a:srgbClr val="00C77A"/>
                    </a:solidFill>
                    <a:latin typeface="微软雅黑" panose="020B0503020204020204" pitchFamily="34" charset="-122"/>
                    <a:ea typeface="微软雅黑" panose="020B0503020204020204" pitchFamily="34" charset="-122"/>
                  </a:rPr>
                  <a:t>：</a:t>
                </a:r>
                <a:r>
                  <a:rPr lang="zh-CN" sz="2000" b="1">
                    <a:solidFill>
                      <a:srgbClr val="00C77A"/>
                    </a:solidFill>
                    <a:latin typeface="微软雅黑" panose="020B0503020204020204" pitchFamily="34" charset="-122"/>
                    <a:ea typeface="微软雅黑" panose="020B0503020204020204" pitchFamily="34" charset="-122"/>
                  </a:rPr>
                  <a:t>优先级算法</a:t>
                </a:r>
              </a:p>
            </p:txBody>
          </p:sp>
          <p:grpSp>
            <p:nvGrpSpPr>
              <p:cNvPr id="63" name="组合 67"/>
              <p:cNvGrpSpPr/>
              <p:nvPr/>
            </p:nvGrpSpPr>
            <p:grpSpPr bwMode="auto">
              <a:xfrm>
                <a:off x="1688" y="2598"/>
                <a:ext cx="1134" cy="737"/>
                <a:chOff x="6071563" y="1124092"/>
                <a:chExt cx="720153" cy="467999"/>
              </a:xfrm>
            </p:grpSpPr>
            <p:pic>
              <p:nvPicPr>
                <p:cNvPr id="64" name="Picture 13" descr="E:\设计\06-2018\前端5.0PPT\辅导.png辅导"/>
                <p:cNvPicPr>
                  <a:picLocks noChangeAspect="1" noChangeArrowheads="1"/>
                </p:cNvPicPr>
                <p:nvPr/>
              </p:nvPicPr>
              <p:blipFill>
                <a:blip r:embed="rId3"/>
                <a:srcRect/>
                <a:stretch>
                  <a:fillRect/>
                </a:stretch>
              </p:blipFill>
              <p:spPr bwMode="auto">
                <a:xfrm>
                  <a:off x="6071563" y="1124092"/>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endParaRPr lang="zh-CN" altLang="en-US" sz="2000" b="1" dirty="0">
                    <a:latin typeface="黑体" panose="02010609060101010101" pitchFamily="49" charset="-122"/>
                    <a:ea typeface="黑体" panose="02010609060101010101" pitchFamily="49" charset="-122"/>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内容占位符 2"/>
          <p:cNvSpPr>
            <a:spLocks noGrp="1"/>
          </p:cNvSpPr>
          <p:nvPr>
            <p:ph idx="1"/>
          </p:nvPr>
        </p:nvSpPr>
        <p:spPr/>
        <p:txBody>
          <a:bodyPr/>
          <a:lstStyle/>
          <a:p>
            <a:r>
              <a:rPr lang="zh-CN" altLang="en-US"/>
              <a:t>学完本门课程后，你能够</a:t>
            </a:r>
            <a:endParaRPr lang="zh-CN" altLang="en-US" dirty="0"/>
          </a:p>
        </p:txBody>
      </p:sp>
      <p:sp>
        <p:nvSpPr>
          <p:cNvPr id="3" name="标题 2"/>
          <p:cNvSpPr>
            <a:spLocks noGrp="1"/>
          </p:cNvSpPr>
          <p:nvPr>
            <p:ph type="title"/>
          </p:nvPr>
        </p:nvSpPr>
        <p:spPr/>
        <p:txBody>
          <a:bodyPr/>
          <a:lstStyle/>
          <a:p>
            <a:r>
              <a:rPr lang="zh-CN" altLang="en-US"/>
              <a:t>本课目标</a:t>
            </a:r>
          </a:p>
        </p:txBody>
      </p:sp>
      <p:sp>
        <p:nvSpPr>
          <p:cNvPr id="4" name="矩形 3"/>
          <p:cNvSpPr/>
          <p:nvPr/>
        </p:nvSpPr>
        <p:spPr bwMode="auto">
          <a:xfrm>
            <a:off x="3722351" y="2470141"/>
            <a:ext cx="4786346" cy="928688"/>
          </a:xfrm>
          <a:prstGeom prst="rect">
            <a:avLst/>
          </a:prstGeom>
          <a:gradFill>
            <a:gsLst>
              <a:gs pos="0">
                <a:srgbClr val="14CD68"/>
              </a:gs>
              <a:gs pos="100000">
                <a:srgbClr val="0B6E38"/>
              </a:gs>
            </a:gsLst>
            <a:lin ang="5400000" scaled="0"/>
          </a:gra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anchor="ctr"/>
          <a:lstStyle/>
          <a:p>
            <a:pPr marL="742950" lvl="1" indent="-285750">
              <a:spcBef>
                <a:spcPct val="20000"/>
              </a:spcBef>
              <a:buClr>
                <a:srgbClr val="233DA9"/>
              </a:buClr>
              <a:buSzPct val="80000"/>
              <a:defRPr/>
            </a:pPr>
            <a:r>
              <a:rPr lang="zh-CN" altLang="en-US" sz="2400" b="1" kern="0">
                <a:solidFill>
                  <a:schemeClr val="bg1"/>
                </a:solidFill>
                <a:latin typeface="Arial" panose="020B0604020202020204"/>
                <a:ea typeface="黑体" panose="02010609060101010101" pitchFamily="49" charset="-122"/>
              </a:rPr>
              <a:t>使用</a:t>
            </a:r>
            <a:r>
              <a:rPr lang="en-US" altLang="zh-CN" sz="2400" b="1" kern="0">
                <a:solidFill>
                  <a:schemeClr val="bg1"/>
                </a:solidFill>
                <a:latin typeface="Arial" panose="020B0604020202020204"/>
                <a:ea typeface="黑体" panose="02010609060101010101" pitchFamily="49" charset="-122"/>
              </a:rPr>
              <a:t>HTML5</a:t>
            </a:r>
            <a:r>
              <a:rPr lang="zh-CN" altLang="en-US" sz="2400" b="1" kern="0">
                <a:solidFill>
                  <a:schemeClr val="bg1"/>
                </a:solidFill>
                <a:latin typeface="Arial" panose="020B0604020202020204"/>
                <a:ea typeface="黑体" panose="02010609060101010101" pitchFamily="49" charset="-122"/>
              </a:rPr>
              <a:t>进行</a:t>
            </a:r>
            <a:r>
              <a:rPr lang="zh-CN" altLang="en-US" sz="2400" b="1" kern="0" dirty="0">
                <a:solidFill>
                  <a:schemeClr val="bg1"/>
                </a:solidFill>
                <a:latin typeface="Arial" panose="020B0604020202020204"/>
                <a:ea typeface="黑体" panose="02010609060101010101" pitchFamily="49" charset="-122"/>
              </a:rPr>
              <a:t>网页布局</a:t>
            </a:r>
          </a:p>
        </p:txBody>
      </p:sp>
      <p:sp>
        <p:nvSpPr>
          <p:cNvPr id="6" name="矩形 5"/>
          <p:cNvSpPr/>
          <p:nvPr/>
        </p:nvSpPr>
        <p:spPr bwMode="auto">
          <a:xfrm>
            <a:off x="3722351" y="3580121"/>
            <a:ext cx="4786346" cy="928688"/>
          </a:xfrm>
          <a:prstGeom prst="rect">
            <a:avLst/>
          </a:prstGeom>
          <a:gradFill>
            <a:gsLst>
              <a:gs pos="0">
                <a:srgbClr val="14CD68"/>
              </a:gs>
              <a:gs pos="100000">
                <a:srgbClr val="0B6E38"/>
              </a:gs>
            </a:gsLst>
            <a:lin ang="5400000" scaled="0"/>
          </a:gra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anchor="ctr"/>
          <a:lstStyle/>
          <a:p>
            <a:pPr marL="742950" lvl="1" indent="-285750">
              <a:spcBef>
                <a:spcPct val="20000"/>
              </a:spcBef>
              <a:buClr>
                <a:srgbClr val="233DA9"/>
              </a:buClr>
              <a:buSzPct val="80000"/>
              <a:defRPr/>
            </a:pPr>
            <a:r>
              <a:rPr lang="zh-CN" altLang="en-US" sz="2400" b="1" kern="0" dirty="0">
                <a:solidFill>
                  <a:schemeClr val="bg1"/>
                </a:solidFill>
                <a:latin typeface="Arial" panose="020B0604020202020204"/>
                <a:ea typeface="黑体" panose="02010609060101010101" pitchFamily="49" charset="-122"/>
              </a:rPr>
              <a:t>使用</a:t>
            </a:r>
            <a:r>
              <a:rPr lang="en-US" altLang="zh-CN" sz="2400" b="1" kern="0" dirty="0">
                <a:solidFill>
                  <a:schemeClr val="bg1"/>
                </a:solidFill>
                <a:latin typeface="Arial" panose="020B0604020202020204"/>
                <a:ea typeface="黑体" panose="02010609060101010101" pitchFamily="49" charset="-122"/>
              </a:rPr>
              <a:t>CSS3</a:t>
            </a:r>
            <a:r>
              <a:rPr lang="zh-CN" altLang="en-US" sz="2400" b="1" kern="0" dirty="0">
                <a:solidFill>
                  <a:schemeClr val="bg1"/>
                </a:solidFill>
                <a:latin typeface="Arial" panose="020B0604020202020204"/>
                <a:ea typeface="黑体" panose="02010609060101010101" pitchFamily="49" charset="-122"/>
              </a:rPr>
              <a:t>美化网页</a:t>
            </a:r>
          </a:p>
        </p:txBody>
      </p:sp>
      <p:sp>
        <p:nvSpPr>
          <p:cNvPr id="7" name="矩形 6"/>
          <p:cNvSpPr/>
          <p:nvPr/>
        </p:nvSpPr>
        <p:spPr bwMode="auto">
          <a:xfrm>
            <a:off x="3722351" y="4785046"/>
            <a:ext cx="4786346" cy="928688"/>
          </a:xfrm>
          <a:prstGeom prst="rect">
            <a:avLst/>
          </a:prstGeom>
          <a:gradFill>
            <a:gsLst>
              <a:gs pos="0">
                <a:srgbClr val="14CD68"/>
              </a:gs>
              <a:gs pos="100000">
                <a:srgbClr val="0B6E38"/>
              </a:gs>
            </a:gsLst>
            <a:lin ang="5400000" scaled="0"/>
          </a:gra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anchor="ctr"/>
          <a:lstStyle/>
          <a:p>
            <a:pPr marL="742950" lvl="1" indent="-285750">
              <a:spcBef>
                <a:spcPct val="20000"/>
              </a:spcBef>
              <a:buClr>
                <a:srgbClr val="233DA9"/>
              </a:buClr>
              <a:buSzPct val="80000"/>
              <a:defRPr/>
            </a:pPr>
            <a:r>
              <a:rPr lang="zh-CN" altLang="en-US" sz="2400" b="1" kern="0" dirty="0">
                <a:solidFill>
                  <a:schemeClr val="bg1"/>
                </a:solidFill>
                <a:latin typeface="Arial" panose="020B0604020202020204"/>
                <a:ea typeface="黑体" panose="02010609060101010101" pitchFamily="49" charset="-122"/>
              </a:rPr>
              <a:t>使用</a:t>
            </a:r>
            <a:r>
              <a:rPr lang="en-US" altLang="zh-CN" sz="2400" b="1" kern="0" dirty="0">
                <a:solidFill>
                  <a:schemeClr val="bg1"/>
                </a:solidFill>
                <a:latin typeface="Arial" panose="020B0604020202020204"/>
                <a:ea typeface="黑体" panose="02010609060101010101" pitchFamily="49" charset="-122"/>
              </a:rPr>
              <a:t>CSS3</a:t>
            </a:r>
            <a:r>
              <a:rPr lang="zh-CN" altLang="en-US" sz="2400" b="1" kern="0" dirty="0">
                <a:solidFill>
                  <a:schemeClr val="bg1"/>
                </a:solidFill>
                <a:latin typeface="Arial" panose="020B0604020202020204"/>
                <a:ea typeface="黑体" panose="02010609060101010101" pitchFamily="49" charset="-122"/>
              </a:rPr>
              <a:t>制作酷炫动画</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dirty="0"/>
              <a:t>学生操作</a:t>
            </a:r>
            <a:r>
              <a:rPr lang="en-US" altLang="zh-CN" dirty="0"/>
              <a:t>—</a:t>
            </a:r>
            <a:r>
              <a:rPr lang="zh-CN" altLang="en-US" dirty="0"/>
              <a:t>搭建网易邮箱页面</a:t>
            </a:r>
          </a:p>
        </p:txBody>
      </p:sp>
      <p:sp>
        <p:nvSpPr>
          <p:cNvPr id="24579" name="内容占位符 2"/>
          <p:cNvSpPr>
            <a:spLocks noGrp="1"/>
          </p:cNvSpPr>
          <p:nvPr>
            <p:ph idx="1"/>
          </p:nvPr>
        </p:nvSpPr>
        <p:spPr>
          <a:xfrm>
            <a:off x="771525" y="1308100"/>
            <a:ext cx="7240270" cy="4818380"/>
          </a:xfrm>
        </p:spPr>
        <p:txBody>
          <a:bodyPr/>
          <a:lstStyle/>
          <a:p>
            <a:r>
              <a:rPr lang="zh-CN" altLang="en-US"/>
              <a:t>需求说明</a:t>
            </a:r>
          </a:p>
          <a:p>
            <a:pPr lvl="1"/>
            <a:r>
              <a:rPr lang="zh-CN" altLang="en-US"/>
              <a:t>使用</a:t>
            </a:r>
            <a:r>
              <a:rPr lang="en-US" altLang="zh-CN"/>
              <a:t>HTML5</a:t>
            </a:r>
            <a:r>
              <a:rPr lang="zh-CN" altLang="en-US"/>
              <a:t>新增的结构元素搭建网易邮箱页面结构</a:t>
            </a:r>
          </a:p>
          <a:p>
            <a:pPr lvl="1"/>
            <a:r>
              <a:rPr lang="zh-CN" altLang="en-US"/>
              <a:t>每块内容的高为</a:t>
            </a:r>
            <a:r>
              <a:rPr lang="en-US" altLang="zh-CN"/>
              <a:t>200px</a:t>
            </a:r>
            <a:r>
              <a:rPr lang="zh-CN" altLang="en-US"/>
              <a:t>，边框为颜色为红色的</a:t>
            </a:r>
            <a:r>
              <a:rPr lang="en-US" altLang="zh-CN"/>
              <a:t>1</a:t>
            </a:r>
            <a:r>
              <a:rPr lang="zh-CN" altLang="en-US"/>
              <a:t>像素的实线</a:t>
            </a:r>
          </a:p>
        </p:txBody>
      </p:sp>
      <p:grpSp>
        <p:nvGrpSpPr>
          <p:cNvPr id="87" name="组合 66"/>
          <p:cNvGrpSpPr/>
          <p:nvPr/>
        </p:nvGrpSpPr>
        <p:grpSpPr bwMode="auto">
          <a:xfrm>
            <a:off x="365248" y="1036955"/>
            <a:ext cx="1077050" cy="405765"/>
            <a:chOff x="3637818" y="1193279"/>
            <a:chExt cx="1077058" cy="405715"/>
          </a:xfrm>
        </p:grpSpPr>
        <p:sp>
          <p:nvSpPr>
            <p:cNvPr id="88" name="TextBox 24"/>
            <p:cNvSpPr txBox="1"/>
            <p:nvPr/>
          </p:nvSpPr>
          <p:spPr>
            <a:xfrm>
              <a:off x="4014784" y="1196137"/>
              <a:ext cx="700092" cy="40000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pitchFamily="49" charset="-122"/>
                  <a:ea typeface="黑体" panose="02010609060101010101" pitchFamily="49" charset="-122"/>
                </a:rPr>
                <a:t>练习</a:t>
              </a:r>
            </a:p>
          </p:txBody>
        </p:sp>
        <p:pic>
          <p:nvPicPr>
            <p:cNvPr id="89" name="Picture 2" descr="E:\设计\06-2018\前端5.0PPT\练习.png练习"/>
            <p:cNvPicPr>
              <a:picLocks noChangeAspect="1" noChangeArrowheads="1"/>
            </p:cNvPicPr>
            <p:nvPr/>
          </p:nvPicPr>
          <p:blipFill>
            <a:blip r:embed="rId3"/>
            <a:srcRect/>
            <a:stretch>
              <a:fillRect/>
            </a:stretch>
          </p:blipFill>
          <p:spPr bwMode="auto">
            <a:xfrm>
              <a:off x="3637818" y="1193279"/>
              <a:ext cx="406403" cy="405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AutoShape 7"/>
          <p:cNvSpPr>
            <a:spLocks noChangeArrowheads="1"/>
          </p:cNvSpPr>
          <p:nvPr/>
        </p:nvSpPr>
        <p:spPr bwMode="auto">
          <a:xfrm>
            <a:off x="4665980" y="6194188"/>
            <a:ext cx="2105025" cy="408144"/>
          </a:xfrm>
          <a:prstGeom prst="wedgeRoundRectCallout">
            <a:avLst>
              <a:gd name="adj1" fmla="val -127"/>
              <a:gd name="adj2" fmla="val -48992"/>
              <a:gd name="adj3" fmla="val 16667"/>
            </a:avLst>
          </a:prstGeom>
          <a:solidFill>
            <a:srgbClr val="00C77A"/>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anchor="ctr">
            <a:spAutoFit/>
          </a:bodyPr>
          <a:lstStyle/>
          <a:p>
            <a:pPr marL="0" lvl="1" indent="-285750" eaLnBrk="0" hangingPunct="0">
              <a:spcBef>
                <a:spcPct val="20000"/>
              </a:spcBef>
              <a:buClr>
                <a:srgbClr val="233DA9"/>
              </a:buClr>
              <a:buSzPct val="80000"/>
              <a:defRPr/>
            </a:pPr>
            <a:r>
              <a:rPr b="1" kern="0" dirty="0">
                <a:solidFill>
                  <a:schemeClr val="bg1"/>
                </a:solidFill>
                <a:latin typeface="Arial" panose="020B0604020202020204"/>
                <a:ea typeface="黑体" panose="02010609060101010101" pitchFamily="49" charset="-122"/>
              </a:rPr>
              <a:t>完成时间：</a:t>
            </a:r>
            <a:r>
              <a:rPr lang="en-US" b="1" kern="0" dirty="0">
                <a:solidFill>
                  <a:schemeClr val="bg1"/>
                </a:solidFill>
                <a:latin typeface="Arial" panose="020B0604020202020204"/>
                <a:ea typeface="黑体" panose="02010609060101010101" pitchFamily="49" charset="-122"/>
              </a:rPr>
              <a:t>10</a:t>
            </a:r>
            <a:r>
              <a:rPr b="1" kern="0" dirty="0">
                <a:solidFill>
                  <a:schemeClr val="bg1"/>
                </a:solidFill>
                <a:latin typeface="Arial" panose="020B0604020202020204"/>
                <a:ea typeface="黑体" panose="02010609060101010101" pitchFamily="49" charset="-122"/>
              </a:rPr>
              <a:t>分钟</a:t>
            </a:r>
          </a:p>
        </p:txBody>
      </p:sp>
      <p:pic>
        <p:nvPicPr>
          <p:cNvPr id="2" name="图片 1"/>
          <p:cNvPicPr>
            <a:picLocks noChangeAspect="1"/>
          </p:cNvPicPr>
          <p:nvPr/>
        </p:nvPicPr>
        <p:blipFill>
          <a:blip r:embed="rId4"/>
          <a:stretch>
            <a:fillRect/>
          </a:stretch>
        </p:blipFill>
        <p:spPr>
          <a:xfrm>
            <a:off x="8303260" y="1442720"/>
            <a:ext cx="2926080" cy="45859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内容占位符 2"/>
          <p:cNvSpPr>
            <a:spLocks noGrp="1"/>
          </p:cNvSpPr>
          <p:nvPr>
            <p:ph idx="1"/>
          </p:nvPr>
        </p:nvSpPr>
        <p:spPr/>
        <p:txBody>
          <a:bodyPr/>
          <a:lstStyle/>
          <a:p>
            <a:r>
              <a:rPr lang="zh-CN" altLang="en-US"/>
              <a:t>常见问题及解决办法</a:t>
            </a:r>
          </a:p>
          <a:p>
            <a:r>
              <a:rPr lang="zh-CN" altLang="en-US"/>
              <a:t>代码规范问题</a:t>
            </a:r>
          </a:p>
          <a:p>
            <a:r>
              <a:rPr lang="zh-CN" altLang="en-US"/>
              <a:t>调试技巧</a:t>
            </a:r>
          </a:p>
          <a:p>
            <a:endParaRPr lang="zh-CN" altLang="en-US"/>
          </a:p>
          <a:p>
            <a:endParaRPr lang="zh-CN" altLang="en-US"/>
          </a:p>
        </p:txBody>
      </p:sp>
      <p:sp>
        <p:nvSpPr>
          <p:cNvPr id="67587" name="Rectangle 2"/>
          <p:cNvSpPr>
            <a:spLocks noGrp="1" noChangeArrowheads="1"/>
          </p:cNvSpPr>
          <p:nvPr>
            <p:ph type="title"/>
          </p:nvPr>
        </p:nvSpPr>
        <p:spPr/>
        <p:txBody>
          <a:bodyPr/>
          <a:lstStyle/>
          <a:p>
            <a:r>
              <a:t>共性问题集中讲解</a:t>
            </a:r>
          </a:p>
        </p:txBody>
      </p:sp>
      <p:grpSp>
        <p:nvGrpSpPr>
          <p:cNvPr id="10" name="组合 9"/>
          <p:cNvGrpSpPr/>
          <p:nvPr/>
        </p:nvGrpSpPr>
        <p:grpSpPr>
          <a:xfrm>
            <a:off x="3300730" y="4230370"/>
            <a:ext cx="5363845" cy="1323340"/>
            <a:chOff x="4789" y="4099"/>
            <a:chExt cx="8447" cy="2084"/>
          </a:xfrm>
        </p:grpSpPr>
        <p:sp>
          <p:nvSpPr>
            <p:cNvPr id="9" name="矩形 8"/>
            <p:cNvSpPr/>
            <p:nvPr/>
          </p:nvSpPr>
          <p:spPr>
            <a:xfrm rot="2700000">
              <a:off x="5727" y="4099"/>
              <a:ext cx="395" cy="395"/>
            </a:xfrm>
            <a:prstGeom prst="rect">
              <a:avLst/>
            </a:prstGeom>
            <a:solidFill>
              <a:srgbClr val="5CDB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700000">
              <a:off x="12181" y="4530"/>
              <a:ext cx="1055" cy="1055"/>
            </a:xfrm>
            <a:prstGeom prst="rect">
              <a:avLst/>
            </a:prstGeom>
            <a:noFill/>
            <a:ln w="57150">
              <a:solidFill>
                <a:srgbClr val="5CDBAA"/>
              </a:solidFill>
            </a:ln>
            <a:extLst>
              <a:ext uri="{909E8E84-426E-40DD-AFC4-6F175D3DCCD1}">
                <a14:hiddenFill xmlns:a14="http://schemas.microsoft.com/office/drawing/2010/main">
                  <a:solidFill>
                    <a:srgbClr val="5CDB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11207" y="5128"/>
              <a:ext cx="1055" cy="1055"/>
            </a:xfrm>
            <a:prstGeom prst="rect">
              <a:avLst/>
            </a:prstGeom>
            <a:solidFill>
              <a:srgbClr val="5CDB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3"/>
            <p:cNvSpPr txBox="1">
              <a:spLocks noChangeArrowheads="1"/>
            </p:cNvSpPr>
            <p:nvPr/>
          </p:nvSpPr>
          <p:spPr bwMode="auto">
            <a:xfrm>
              <a:off x="5289" y="4521"/>
              <a:ext cx="7422" cy="1454"/>
            </a:xfrm>
            <a:prstGeom prst="roundRect">
              <a:avLst>
                <a:gd name="adj" fmla="val 50000"/>
              </a:avLst>
            </a:prstGeom>
            <a:solidFill>
              <a:schemeClr val="accent1">
                <a:lumMod val="20000"/>
                <a:lumOff val="80000"/>
              </a:schemeClr>
            </a:solidFill>
            <a:ln w="9525" algn="ctr">
              <a:noFill/>
              <a:miter lim="800000"/>
            </a:ln>
            <a:effectLst/>
          </p:spPr>
          <p:txBody>
            <a:bodyPr wrap="square" tIns="118800">
              <a:spAutoFit/>
            </a:bodyPr>
            <a:lstStyle/>
            <a:p>
              <a:pPr algn="ctr" eaLnBrk="0" fontAlgn="auto" hangingPunct="0">
                <a:spcAft>
                  <a:spcPts val="0"/>
                </a:spcAft>
                <a:defRPr/>
              </a:pPr>
              <a:r>
                <a:rPr lang="zh-CN" altLang="en-US" sz="3200" b="1" kern="0" spc="300" dirty="0">
                  <a:solidFill>
                    <a:schemeClr val="tx1">
                      <a:lumMod val="65000"/>
                      <a:lumOff val="35000"/>
                    </a:schemeClr>
                  </a:solidFill>
                  <a:latin typeface="微软雅黑" panose="020B0503020204020204" pitchFamily="34" charset="-122"/>
                  <a:ea typeface="微软雅黑" panose="020B0503020204020204" pitchFamily="34" charset="-122"/>
                </a:rPr>
                <a:t>共性问题集中讲解   </a:t>
              </a:r>
            </a:p>
          </p:txBody>
        </p:sp>
        <p:sp>
          <p:nvSpPr>
            <p:cNvPr id="5" name="矩形 4"/>
            <p:cNvSpPr/>
            <p:nvPr/>
          </p:nvSpPr>
          <p:spPr>
            <a:xfrm rot="2700000">
              <a:off x="4789" y="4594"/>
              <a:ext cx="1219" cy="1219"/>
            </a:xfrm>
            <a:prstGeom prst="rect">
              <a:avLst/>
            </a:prstGeom>
            <a:noFill/>
            <a:ln w="57150">
              <a:solidFill>
                <a:srgbClr val="00C77A"/>
              </a:solidFill>
            </a:ln>
            <a:extLst>
              <a:ext uri="{909E8E84-426E-40DD-AFC4-6F175D3DCCD1}">
                <a14:hiddenFill xmlns:a14="http://schemas.microsoft.com/office/drawing/2010/main">
                  <a:solidFill>
                    <a:srgbClr val="5CDB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5589" y="5426"/>
              <a:ext cx="671" cy="671"/>
            </a:xfrm>
            <a:prstGeom prst="rect">
              <a:avLst/>
            </a:prstGeom>
            <a:noFill/>
            <a:ln w="57150">
              <a:solidFill>
                <a:srgbClr val="00C77A"/>
              </a:solidFill>
            </a:ln>
            <a:extLst>
              <a:ext uri="{909E8E84-426E-40DD-AFC4-6F175D3DCCD1}">
                <a14:hiddenFill xmlns:a14="http://schemas.microsoft.com/office/drawing/2010/main">
                  <a:solidFill>
                    <a:srgbClr val="5CDB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2344" y="5852"/>
              <a:ext cx="304" cy="304"/>
            </a:xfrm>
            <a:prstGeom prst="rect">
              <a:avLst/>
            </a:prstGeom>
            <a:solidFill>
              <a:srgbClr val="5CDB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noChangeArrowheads="1"/>
          </p:cNvSpPr>
          <p:nvPr>
            <p:ph type="title"/>
          </p:nvPr>
        </p:nvSpPr>
        <p:spPr/>
        <p:txBody>
          <a:bodyPr/>
          <a:lstStyle/>
          <a:p>
            <a:r>
              <a:rPr lang="en-US" altLang="zh-CN"/>
              <a:t>HTML5</a:t>
            </a:r>
            <a:r>
              <a:rPr lang="zh-CN" altLang="en-US"/>
              <a:t>表单的应用场景</a:t>
            </a:r>
          </a:p>
        </p:txBody>
      </p:sp>
      <p:sp>
        <p:nvSpPr>
          <p:cNvPr id="7171" name="内容占位符 2"/>
          <p:cNvSpPr>
            <a:spLocks noGrp="1" noChangeArrowheads="1"/>
          </p:cNvSpPr>
          <p:nvPr>
            <p:ph idx="1"/>
          </p:nvPr>
        </p:nvSpPr>
        <p:spPr/>
        <p:txBody>
          <a:bodyPr/>
          <a:lstStyle/>
          <a:p>
            <a:endParaRPr lang="zh-CN" altLang="en-US"/>
          </a:p>
          <a:p>
            <a:endParaRPr lang="zh-CN" altLang="en-US"/>
          </a:p>
          <a:p>
            <a:pPr lvl="1"/>
            <a:endParaRPr lang="zh-CN" altLang="en-US"/>
          </a:p>
          <a:p>
            <a:pPr lvl="1"/>
            <a:endParaRPr lang="zh-CN" altLang="en-US"/>
          </a:p>
        </p:txBody>
      </p:sp>
      <p:pic>
        <p:nvPicPr>
          <p:cNvPr id="16388" name="内容占位符 11" descr="京东文本框搜索.jpg"/>
          <p:cNvPicPr>
            <a:picLocks noGrp="1" noChangeAspect="1"/>
          </p:cNvPicPr>
          <p:nvPr/>
        </p:nvPicPr>
        <p:blipFill>
          <a:blip r:embed="rId3"/>
          <a:stretch>
            <a:fillRect/>
          </a:stretch>
        </p:blipFill>
        <p:spPr>
          <a:xfrm>
            <a:off x="190500" y="1797473"/>
            <a:ext cx="6957907" cy="2280073"/>
          </a:xfrm>
          <a:prstGeom prst="rect">
            <a:avLst/>
          </a:prstGeom>
          <a:noFill/>
          <a:ln w="9525">
            <a:noFill/>
          </a:ln>
        </p:spPr>
      </p:pic>
      <p:pic>
        <p:nvPicPr>
          <p:cNvPr id="16389" name="图片 9" descr="京东登录.JPG"/>
          <p:cNvPicPr>
            <a:picLocks noChangeAspect="1"/>
          </p:cNvPicPr>
          <p:nvPr/>
        </p:nvPicPr>
        <p:blipFill>
          <a:blip r:embed="rId4"/>
          <a:stretch>
            <a:fillRect/>
          </a:stretch>
        </p:blipFill>
        <p:spPr>
          <a:xfrm>
            <a:off x="7975600" y="1797473"/>
            <a:ext cx="4049607" cy="417830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0575" y="303956"/>
            <a:ext cx="9518680" cy="942340"/>
          </a:xfrm>
        </p:spPr>
        <p:txBody>
          <a:bodyPr/>
          <a:lstStyle/>
          <a:p>
            <a:r>
              <a:rPr lang="en-US" altLang="zh-CN"/>
              <a:t>HTML5</a:t>
            </a:r>
            <a:r>
              <a:rPr lang="zh-CN" altLang="en-US"/>
              <a:t>新增</a:t>
            </a:r>
            <a:r>
              <a:rPr lang="en-US" altLang="zh-CN"/>
              <a:t>input</a:t>
            </a:r>
            <a:r>
              <a:rPr lang="zh-CN" altLang="en-US"/>
              <a:t>类型</a:t>
            </a:r>
          </a:p>
        </p:txBody>
      </p:sp>
      <p:graphicFrame>
        <p:nvGraphicFramePr>
          <p:cNvPr id="9" name="表格 8"/>
          <p:cNvGraphicFramePr/>
          <p:nvPr/>
        </p:nvGraphicFramePr>
        <p:xfrm>
          <a:off x="790575" y="1246505"/>
          <a:ext cx="10669270" cy="3803650"/>
        </p:xfrm>
        <a:graphic>
          <a:graphicData uri="http://schemas.openxmlformats.org/drawingml/2006/table">
            <a:tbl>
              <a:tblPr firstRow="1" bandRow="1">
                <a:tableStyleId>{5C22544A-7EE6-4342-B048-85BDC9FD1C3A}</a:tableStyleId>
              </a:tblPr>
              <a:tblGrid>
                <a:gridCol w="2348230">
                  <a:extLst>
                    <a:ext uri="{9D8B030D-6E8A-4147-A177-3AD203B41FA5}">
                      <a16:colId xmlns:a16="http://schemas.microsoft.com/office/drawing/2014/main" xmlns="" val="20000"/>
                    </a:ext>
                  </a:extLst>
                </a:gridCol>
                <a:gridCol w="8321040">
                  <a:extLst>
                    <a:ext uri="{9D8B030D-6E8A-4147-A177-3AD203B41FA5}">
                      <a16:colId xmlns:a16="http://schemas.microsoft.com/office/drawing/2014/main" xmlns="" val="20001"/>
                    </a:ext>
                  </a:extLst>
                </a:gridCol>
              </a:tblGrid>
              <a:tr h="487680">
                <a:tc>
                  <a:txBody>
                    <a:bodyPr/>
                    <a:lstStyle/>
                    <a:p>
                      <a:pPr marL="0" marR="0" lvl="0" indent="0" algn="ctr" defTabSz="914400" rtl="0" eaLnBrk="1" fontAlgn="base" latinLnBrk="0" hangingPunct="1">
                        <a:spcBef>
                          <a:spcPct val="20000"/>
                        </a:spcBef>
                        <a:spcAft>
                          <a:spcPct val="0"/>
                        </a:spcAft>
                        <a:buClr>
                          <a:schemeClr val="tx2"/>
                        </a:buClr>
                        <a:buSzTx/>
                        <a:buFont typeface="Wingdings" panose="05000000000000000000" pitchFamily="2" charset="2"/>
                        <a:buNone/>
                      </a:pPr>
                      <a:r>
                        <a:rPr kumimoji="0" lang="zh-CN" altLang="en-US" sz="2400" b="0" i="0" u="none" strike="noStrike" cap="none" normalizeH="0" baseline="0" dirty="0">
                          <a:ln>
                            <a:noFill/>
                          </a:ln>
                          <a:solidFill>
                            <a:srgbClr val="FFFFFF"/>
                          </a:solidFill>
                          <a:effectLst/>
                          <a:latin typeface="+mn-ea"/>
                          <a:ea typeface="+mn-ea"/>
                          <a:sym typeface="Calibri" panose="020F0502020204030204" pitchFamily="34" charset="0"/>
                        </a:rPr>
                        <a:t>类型</a:t>
                      </a:r>
                    </a:p>
                  </a:txBody>
                  <a:tcPr marL="121920" marR="121920" marT="60960" marB="60960" horzOverflow="overflow">
                    <a:solidFill>
                      <a:srgbClr val="40D59B"/>
                    </a:solidFill>
                  </a:tcPr>
                </a:tc>
                <a:tc>
                  <a:txBody>
                    <a:bodyPr/>
                    <a:lstStyle/>
                    <a:p>
                      <a:pPr marL="0" marR="0" lvl="0" indent="0" algn="ctr" defTabSz="914400" rtl="0" eaLnBrk="1" fontAlgn="base" latinLnBrk="0" hangingPunct="1">
                        <a:spcBef>
                          <a:spcPct val="20000"/>
                        </a:spcBef>
                        <a:spcAft>
                          <a:spcPct val="0"/>
                        </a:spcAft>
                        <a:buClr>
                          <a:schemeClr val="tx2"/>
                        </a:buClr>
                        <a:buSzTx/>
                        <a:buFont typeface="Wingdings" panose="05000000000000000000" pitchFamily="2" charset="2"/>
                        <a:buNone/>
                      </a:pPr>
                      <a:r>
                        <a:rPr kumimoji="0" lang="zh-CN" altLang="en-US" sz="2400" b="0" i="0" u="none" strike="noStrike" cap="none" normalizeH="0" baseline="0" dirty="0">
                          <a:ln>
                            <a:noFill/>
                          </a:ln>
                          <a:solidFill>
                            <a:srgbClr val="FFFFFF"/>
                          </a:solidFill>
                          <a:effectLst/>
                          <a:latin typeface="+mn-ea"/>
                          <a:ea typeface="+mn-ea"/>
                          <a:sym typeface="Calibri" panose="020F0502020204030204" pitchFamily="34" charset="0"/>
                        </a:rPr>
                        <a:t>说明</a:t>
                      </a:r>
                    </a:p>
                  </a:txBody>
                  <a:tcPr marL="121920" marR="121920" marT="60960" marB="60960" horzOverflow="overflow">
                    <a:solidFill>
                      <a:srgbClr val="40D59B"/>
                    </a:solidFill>
                  </a:tcPr>
                </a:tc>
                <a:extLst>
                  <a:ext uri="{0D108BD9-81ED-4DB2-BD59-A6C34878D82A}">
                    <a16:rowId xmlns:a16="http://schemas.microsoft.com/office/drawing/2014/main" xmlns="" val="10000"/>
                  </a:ext>
                </a:extLst>
              </a:tr>
              <a:tr h="59563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email</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电子邮件地址文本框，提交表单时会自动验证</a:t>
                      </a: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email</a:t>
                      </a: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的值</a:t>
                      </a:r>
                      <a:endPar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extLst>
                  <a:ext uri="{0D108BD9-81ED-4DB2-BD59-A6C34878D82A}">
                    <a16:rowId xmlns:a16="http://schemas.microsoft.com/office/drawing/2014/main" xmlns="" val="10001"/>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err="1">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url</a:t>
                      </a:r>
                      <a:endPar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网页的</a:t>
                      </a: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URL</a:t>
                      </a: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，提交表单时会自动验证</a:t>
                      </a:r>
                      <a:r>
                        <a:rPr kumimoji="0" lang="en-US" altLang="zh-CN" sz="2135" b="0" i="0" u="none" strike="noStrike" cap="none" normalizeH="0" baseline="0" dirty="0" err="1">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url</a:t>
                      </a: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的值</a:t>
                      </a:r>
                      <a:endPar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extLst>
                  <a:ext uri="{0D108BD9-81ED-4DB2-BD59-A6C34878D82A}">
                    <a16:rowId xmlns:a16="http://schemas.microsoft.com/office/drawing/2014/main" xmlns="" val="10002"/>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color</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主要用于选取颜色</a:t>
                      </a:r>
                    </a:p>
                  </a:txBody>
                  <a:tcPr marL="121920" marR="121920" marT="60960" marB="60960" anchor="ctr" horzOverflow="overflow"/>
                </a:tc>
                <a:extLst>
                  <a:ext uri="{0D108BD9-81ED-4DB2-BD59-A6C34878D82A}">
                    <a16:rowId xmlns:a16="http://schemas.microsoft.com/office/drawing/2014/main" xmlns="" val="10003"/>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lang="en-US" altLang="zh-CN" sz="2135" dirty="0">
                          <a:ln>
                            <a:noFill/>
                          </a:ln>
                          <a:effectLst/>
                          <a:latin typeface="Arial" panose="020B0604020202020204" pitchFamily="34" charset="0"/>
                          <a:cs typeface="Arial" panose="020B0604020202020204" pitchFamily="34" charset="0"/>
                          <a:sym typeface="Calibri" panose="020F0502020204030204" pitchFamily="34" charset="0"/>
                        </a:rPr>
                        <a:t>search</a:t>
                      </a:r>
                      <a:endPar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lang="zh-CN" altLang="en-US" sz="2135" dirty="0">
                          <a:ln>
                            <a:noFill/>
                          </a:ln>
                          <a:effectLst/>
                          <a:latin typeface="Arial" panose="020B0604020202020204" pitchFamily="34" charset="0"/>
                          <a:cs typeface="Arial" panose="020B0604020202020204" pitchFamily="34" charset="0"/>
                          <a:sym typeface="Calibri" panose="020F0502020204030204" pitchFamily="34" charset="0"/>
                        </a:rPr>
                        <a:t>用于搜索引擎（搜索框）</a:t>
                      </a:r>
                      <a:endPar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extLst>
                  <a:ext uri="{0D108BD9-81ED-4DB2-BD59-A6C34878D82A}">
                    <a16:rowId xmlns:a16="http://schemas.microsoft.com/office/drawing/2014/main" xmlns="" val="10004"/>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lang="en-US" altLang="zh-CN" sz="2135" dirty="0">
                          <a:ln>
                            <a:noFill/>
                          </a:ln>
                          <a:effectLst/>
                          <a:latin typeface="Arial" panose="020B0604020202020204" pitchFamily="34" charset="0"/>
                          <a:cs typeface="Arial" panose="020B0604020202020204" pitchFamily="34" charset="0"/>
                          <a:sym typeface="Calibri" panose="020F0502020204030204" pitchFamily="34" charset="0"/>
                        </a:rPr>
                        <a:t>number</a:t>
                      </a:r>
                      <a:endPar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lang="zh-CN" altLang="en-US" sz="2135" dirty="0">
                          <a:ln>
                            <a:noFill/>
                          </a:ln>
                          <a:effectLst/>
                          <a:latin typeface="Arial" panose="020B0604020202020204" pitchFamily="34" charset="0"/>
                          <a:cs typeface="Arial" panose="020B0604020202020204" pitchFamily="34" charset="0"/>
                          <a:sym typeface="Calibri" panose="020F0502020204030204" pitchFamily="34" charset="0"/>
                        </a:rPr>
                        <a:t>只包含数值的字段，能够设定对所接受的数字的限定</a:t>
                      </a:r>
                      <a:endPar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extLst>
                  <a:ext uri="{0D108BD9-81ED-4DB2-BD59-A6C34878D82A}">
                    <a16:rowId xmlns:a16="http://schemas.microsoft.com/office/drawing/2014/main" xmlns="" val="10005"/>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lang="en-US" altLang="zh-CN" sz="2135" dirty="0">
                          <a:ln>
                            <a:noFill/>
                          </a:ln>
                          <a:effectLst/>
                          <a:latin typeface="Arial" panose="020B0604020202020204" pitchFamily="34" charset="0"/>
                          <a:cs typeface="Arial" panose="020B0604020202020204" pitchFamily="34" charset="0"/>
                          <a:sym typeface="Calibri" panose="020F0502020204030204" pitchFamily="34" charset="0"/>
                        </a:rPr>
                        <a:t>range</a:t>
                      </a:r>
                      <a:endPar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lang="zh-CN" altLang="en-US" sz="2135" dirty="0">
                          <a:ln>
                            <a:noFill/>
                          </a:ln>
                          <a:effectLst/>
                          <a:latin typeface="Arial" panose="020B0604020202020204" pitchFamily="34" charset="0"/>
                          <a:cs typeface="Arial" panose="020B0604020202020204" pitchFamily="34" charset="0"/>
                          <a:sym typeface="Calibri" panose="020F0502020204030204" pitchFamily="34" charset="0"/>
                        </a:rPr>
                        <a:t>滑动条，特定值范围内的数值选择器 </a:t>
                      </a:r>
                      <a:endPar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extLst>
                  <a:ext uri="{0D108BD9-81ED-4DB2-BD59-A6C34878D82A}">
                    <a16:rowId xmlns:a16="http://schemas.microsoft.com/office/drawing/2014/main" xmlns="" val="10006"/>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Date pickers</a:t>
                      </a:r>
                      <a:endPar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拥有多个可供选取日期的新输入类型</a:t>
                      </a:r>
                    </a:p>
                  </a:txBody>
                  <a:tcPr marL="121920" marR="121920" marT="60960" marB="60960" anchor="ctr" horzOverflow="overflow"/>
                </a:tc>
                <a:extLst>
                  <a:ext uri="{0D108BD9-81ED-4DB2-BD59-A6C34878D82A}">
                    <a16:rowId xmlns:a16="http://schemas.microsoft.com/office/drawing/2014/main" xmlns="" val="10007"/>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700">
                <a:sym typeface="+mn-ea"/>
              </a:rPr>
              <a:t>HTML5</a:t>
            </a:r>
            <a:r>
              <a:rPr lang="zh-CN" altLang="en-US" sz="3700">
                <a:sym typeface="+mn-ea"/>
              </a:rPr>
              <a:t>新增</a:t>
            </a:r>
            <a:r>
              <a:rPr lang="en-US" altLang="zh-CN" sz="3700">
                <a:sym typeface="+mn-ea"/>
              </a:rPr>
              <a:t>input</a:t>
            </a:r>
            <a:r>
              <a:rPr lang="zh-CN" altLang="en-US" sz="3700">
                <a:sym typeface="+mn-ea"/>
              </a:rPr>
              <a:t>类型</a:t>
            </a:r>
            <a:r>
              <a:rPr lang="en-US" altLang="zh-CN" sz="3700">
                <a:sym typeface="+mn-ea"/>
              </a:rPr>
              <a:t>—email</a:t>
            </a:r>
            <a:endParaRPr lang="en-US" altLang="zh-CN"/>
          </a:p>
        </p:txBody>
      </p:sp>
      <p:sp>
        <p:nvSpPr>
          <p:cNvPr id="3" name="内容占位符 2"/>
          <p:cNvSpPr>
            <a:spLocks noGrp="1"/>
          </p:cNvSpPr>
          <p:nvPr>
            <p:ph idx="1"/>
          </p:nvPr>
        </p:nvSpPr>
        <p:spPr>
          <a:xfrm>
            <a:off x="771525" y="1308100"/>
            <a:ext cx="10687685" cy="3947795"/>
          </a:xfrm>
        </p:spPr>
        <p:txBody>
          <a:bodyPr/>
          <a:lstStyle/>
          <a:p>
            <a:r>
              <a:rPr lang="zh-CN" altLang="zh-CN"/>
              <a:t>邮箱</a:t>
            </a:r>
          </a:p>
        </p:txBody>
      </p:sp>
      <p:sp>
        <p:nvSpPr>
          <p:cNvPr id="8" name="AutoShape 3"/>
          <p:cNvSpPr>
            <a:spLocks noChangeArrowheads="1"/>
          </p:cNvSpPr>
          <p:nvPr/>
        </p:nvSpPr>
        <p:spPr bwMode="auto">
          <a:xfrm>
            <a:off x="1087728" y="2449612"/>
            <a:ext cx="8143932" cy="977264"/>
          </a:xfrm>
          <a:prstGeom prst="roundRect">
            <a:avLst>
              <a:gd name="adj" fmla="val 0"/>
            </a:avLst>
          </a:prstGeom>
          <a:solidFill>
            <a:srgbClr val="EDF5FD"/>
          </a:solidFill>
          <a:ln w="50800" cap="flat" cmpd="sng" algn="ctr">
            <a:solidFill>
              <a:srgbClr val="00C77A"/>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defTabSz="723900">
              <a:lnSpc>
                <a:spcPct val="160000"/>
              </a:lnSpc>
              <a:spcAft>
                <a:spcPts val="0"/>
              </a:spcAft>
              <a:buClr>
                <a:schemeClr val="folHlink"/>
              </a:buClr>
              <a:buSzPct val="60000"/>
              <a:tabLst>
                <a:tab pos="444500" algn="l"/>
              </a:tabLst>
              <a:defRPr/>
            </a:pPr>
            <a:r>
              <a:rPr lang="en-US" altLang="zh-CN" b="1" dirty="0">
                <a:latin typeface="+mn-lt"/>
              </a:rPr>
              <a:t>&lt;p&gt;</a:t>
            </a:r>
            <a:r>
              <a:rPr lang="zh-CN" altLang="en-US" b="1" dirty="0">
                <a:latin typeface="+mn-lt"/>
              </a:rPr>
              <a:t>邮箱</a:t>
            </a:r>
            <a:r>
              <a:rPr lang="en-US" altLang="zh-CN" b="1" dirty="0">
                <a:latin typeface="+mn-lt"/>
              </a:rPr>
              <a:t>:&lt;input type="</a:t>
            </a:r>
            <a:r>
              <a:rPr lang="en-US" altLang="zh-CN" b="1" dirty="0">
                <a:solidFill>
                  <a:srgbClr val="FF0000"/>
                </a:solidFill>
                <a:latin typeface="+mn-lt"/>
              </a:rPr>
              <a:t>email</a:t>
            </a:r>
            <a:r>
              <a:rPr lang="en-US" altLang="zh-CN" b="1" dirty="0">
                <a:latin typeface="+mn-lt"/>
              </a:rPr>
              <a:t>"  name="email"/&gt;&lt;/p&gt;</a:t>
            </a:r>
          </a:p>
          <a:p>
            <a:pPr defTabSz="723900">
              <a:lnSpc>
                <a:spcPct val="160000"/>
              </a:lnSpc>
              <a:spcAft>
                <a:spcPts val="0"/>
              </a:spcAft>
              <a:buClr>
                <a:schemeClr val="folHlink"/>
              </a:buClr>
              <a:buSzPct val="60000"/>
              <a:tabLst>
                <a:tab pos="444500" algn="l"/>
              </a:tabLst>
              <a:defRPr/>
            </a:pPr>
            <a:r>
              <a:rPr lang="en-US" altLang="zh-CN" b="1" dirty="0">
                <a:latin typeface="+mn-lt"/>
              </a:rPr>
              <a:t>&lt;input type="submit" value="提交"&gt;&lt;/p&gt;</a:t>
            </a:r>
          </a:p>
        </p:txBody>
      </p:sp>
      <p:grpSp>
        <p:nvGrpSpPr>
          <p:cNvPr id="11" name="组合 68"/>
          <p:cNvGrpSpPr/>
          <p:nvPr/>
        </p:nvGrpSpPr>
        <p:grpSpPr bwMode="auto">
          <a:xfrm>
            <a:off x="673947" y="3662680"/>
            <a:ext cx="1185229" cy="414338"/>
            <a:chOff x="872055" y="3950459"/>
            <a:chExt cx="1186068" cy="414475"/>
          </a:xfrm>
        </p:grpSpPr>
        <p:pic>
          <p:nvPicPr>
            <p:cNvPr id="12" name="Picture 1" descr="E:\设计\06-2018\前端5.0PPT\注意.png注意"/>
            <p:cNvPicPr>
              <a:picLocks noChangeAspect="1" noChangeArrowheads="1"/>
            </p:cNvPicPr>
            <p:nvPr/>
          </p:nvPicPr>
          <p:blipFill>
            <a:blip r:embed="rId3"/>
            <a:srcRect/>
            <a:stretch>
              <a:fillRect/>
            </a:stretch>
          </p:blipFill>
          <p:spPr bwMode="auto">
            <a:xfrm>
              <a:off x="872055" y="3950459"/>
              <a:ext cx="414313"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5"/>
            <p:cNvSpPr txBox="1"/>
            <p:nvPr/>
          </p:nvSpPr>
          <p:spPr>
            <a:xfrm>
              <a:off x="1357540" y="3958400"/>
              <a:ext cx="700583" cy="398594"/>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pitchFamily="49" charset="-122"/>
                  <a:ea typeface="黑体" panose="02010609060101010101" pitchFamily="49" charset="-122"/>
                </a:rPr>
                <a:t>注意</a:t>
              </a:r>
            </a:p>
          </p:txBody>
        </p:sp>
      </p:grpSp>
      <p:sp>
        <p:nvSpPr>
          <p:cNvPr id="14" name="AutoShape 3"/>
          <p:cNvSpPr>
            <a:spLocks noChangeArrowheads="1"/>
          </p:cNvSpPr>
          <p:nvPr/>
        </p:nvSpPr>
        <p:spPr bwMode="auto">
          <a:xfrm>
            <a:off x="1087728" y="4308257"/>
            <a:ext cx="8143932" cy="534034"/>
          </a:xfrm>
          <a:prstGeom prst="roundRect">
            <a:avLst>
              <a:gd name="adj" fmla="val 0"/>
            </a:avLst>
          </a:prstGeom>
          <a:solidFill>
            <a:srgbClr val="EDF5FD"/>
          </a:solidFill>
          <a:ln w="50800" cap="flat" cmpd="sng" algn="ctr">
            <a:solidFill>
              <a:srgbClr val="00C77A"/>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defTabSz="723900">
              <a:lnSpc>
                <a:spcPct val="160000"/>
              </a:lnSpc>
              <a:spcAft>
                <a:spcPts val="0"/>
              </a:spcAft>
              <a:buClr>
                <a:schemeClr val="folHlink"/>
              </a:buClr>
              <a:buSzPct val="60000"/>
              <a:tabLst>
                <a:tab pos="444500" algn="l"/>
              </a:tabLst>
              <a:defRPr/>
            </a:pPr>
            <a:r>
              <a:rPr lang="zh-CN" altLang="en-US" b="1" dirty="0">
                <a:latin typeface="微软雅黑" panose="020B0503020204020204" pitchFamily="34" charset="-122"/>
                <a:ea typeface="微软雅黑" panose="020B0503020204020204" pitchFamily="34" charset="-122"/>
                <a:sym typeface="+mn-ea"/>
              </a:rPr>
              <a:t>会自动验证</a:t>
            </a:r>
            <a:r>
              <a:rPr lang="en-US" altLang="zh-CN" b="1" dirty="0">
                <a:latin typeface="微软雅黑" panose="020B0503020204020204" pitchFamily="34" charset="-122"/>
                <a:ea typeface="微软雅黑" panose="020B0503020204020204" pitchFamily="34" charset="-122"/>
                <a:sym typeface="+mn-ea"/>
              </a:rPr>
              <a:t>Email</a:t>
            </a:r>
            <a:r>
              <a:rPr lang="zh-CN" altLang="en-US" b="1" dirty="0">
                <a:latin typeface="微软雅黑" panose="020B0503020204020204" pitchFamily="34" charset="-122"/>
                <a:ea typeface="微软雅黑" panose="020B0503020204020204" pitchFamily="34" charset="-122"/>
                <a:sym typeface="+mn-ea"/>
              </a:rPr>
              <a:t>地址格式是否正确</a:t>
            </a:r>
            <a:endParaRPr lang="en-US" altLang="zh-CN" b="1" dirty="0">
              <a:latin typeface="+mn-lt"/>
            </a:endParaRPr>
          </a:p>
        </p:txBody>
      </p:sp>
      <p:grpSp>
        <p:nvGrpSpPr>
          <p:cNvPr id="19" name="组合 18"/>
          <p:cNvGrpSpPr/>
          <p:nvPr/>
        </p:nvGrpSpPr>
        <p:grpSpPr>
          <a:xfrm>
            <a:off x="3562350" y="5473065"/>
            <a:ext cx="3974202" cy="582930"/>
            <a:chOff x="1488" y="2503"/>
            <a:chExt cx="5000" cy="918"/>
          </a:xfrm>
        </p:grpSpPr>
        <p:sp>
          <p:nvSpPr>
            <p:cNvPr id="20" name="圆角矩形 19"/>
            <p:cNvSpPr/>
            <p:nvPr/>
          </p:nvSpPr>
          <p:spPr>
            <a:xfrm>
              <a:off x="1488" y="2503"/>
              <a:ext cx="5000" cy="91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C77A"/>
                </a:solidFill>
              </a:endParaRPr>
            </a:p>
          </p:txBody>
        </p:sp>
        <p:grpSp>
          <p:nvGrpSpPr>
            <p:cNvPr id="21" name="组合 20"/>
            <p:cNvGrpSpPr/>
            <p:nvPr/>
          </p:nvGrpSpPr>
          <p:grpSpPr>
            <a:xfrm>
              <a:off x="1688" y="2598"/>
              <a:ext cx="4564" cy="737"/>
              <a:chOff x="1688" y="2598"/>
              <a:chExt cx="4564" cy="737"/>
            </a:xfrm>
          </p:grpSpPr>
          <p:sp>
            <p:nvSpPr>
              <p:cNvPr id="27" name="文本框 26"/>
              <p:cNvSpPr txBox="1"/>
              <p:nvPr/>
            </p:nvSpPr>
            <p:spPr>
              <a:xfrm>
                <a:off x="2438" y="2633"/>
                <a:ext cx="3814" cy="628"/>
              </a:xfrm>
              <a:prstGeom prst="rect">
                <a:avLst/>
              </a:prstGeom>
              <a:noFill/>
            </p:spPr>
            <p:txBody>
              <a:bodyPr wrap="square" rtlCol="0">
                <a:spAutoFit/>
              </a:bodyPr>
              <a:lstStyle/>
              <a:p>
                <a:pPr algn="l"/>
                <a:r>
                  <a:rPr sz="2000" b="1">
                    <a:solidFill>
                      <a:srgbClr val="00C77A"/>
                    </a:solidFill>
                    <a:latin typeface="微软雅黑" panose="020B0503020204020204" pitchFamily="34" charset="-122"/>
                    <a:ea typeface="微软雅黑" panose="020B0503020204020204" pitchFamily="34" charset="-122"/>
                  </a:rPr>
                  <a:t>演示示例</a:t>
                </a:r>
                <a:r>
                  <a:rPr lang="en-US" sz="2000" b="1">
                    <a:solidFill>
                      <a:srgbClr val="00C77A"/>
                    </a:solidFill>
                    <a:latin typeface="微软雅黑" panose="020B0503020204020204" pitchFamily="34" charset="-122"/>
                    <a:ea typeface="微软雅黑" panose="020B0503020204020204" pitchFamily="34" charset="-122"/>
                  </a:rPr>
                  <a:t>07</a:t>
                </a:r>
                <a:r>
                  <a:rPr sz="2000" b="1">
                    <a:solidFill>
                      <a:srgbClr val="00C77A"/>
                    </a:solidFill>
                    <a:latin typeface="微软雅黑" panose="020B0503020204020204" pitchFamily="34" charset="-122"/>
                    <a:ea typeface="微软雅黑" panose="020B0503020204020204" pitchFamily="34" charset="-122"/>
                  </a:rPr>
                  <a:t>：</a:t>
                </a:r>
                <a:r>
                  <a:rPr lang="en-US" sz="2000" b="1">
                    <a:solidFill>
                      <a:srgbClr val="00C77A"/>
                    </a:solidFill>
                    <a:latin typeface="微软雅黑" panose="020B0503020204020204" pitchFamily="34" charset="-122"/>
                    <a:ea typeface="微软雅黑" panose="020B0503020204020204" pitchFamily="34" charset="-122"/>
                  </a:rPr>
                  <a:t>input</a:t>
                </a:r>
                <a:r>
                  <a:rPr lang="zh-CN" altLang="en-US" sz="2000" b="1">
                    <a:solidFill>
                      <a:srgbClr val="00C77A"/>
                    </a:solidFill>
                    <a:latin typeface="微软雅黑" panose="020B0503020204020204" pitchFamily="34" charset="-122"/>
                    <a:ea typeface="微软雅黑" panose="020B0503020204020204" pitchFamily="34" charset="-122"/>
                  </a:rPr>
                  <a:t>类型</a:t>
                </a:r>
              </a:p>
            </p:txBody>
          </p:sp>
          <p:grpSp>
            <p:nvGrpSpPr>
              <p:cNvPr id="32" name="组合 67"/>
              <p:cNvGrpSpPr/>
              <p:nvPr/>
            </p:nvGrpSpPr>
            <p:grpSpPr bwMode="auto">
              <a:xfrm>
                <a:off x="1688" y="2598"/>
                <a:ext cx="1134" cy="737"/>
                <a:chOff x="6071563" y="1124092"/>
                <a:chExt cx="720153" cy="467999"/>
              </a:xfrm>
            </p:grpSpPr>
            <p:pic>
              <p:nvPicPr>
                <p:cNvPr id="33" name="Picture 13" descr="E:\设计\06-2018\前端5.0PPT\辅导.png辅导"/>
                <p:cNvPicPr>
                  <a:picLocks noChangeAspect="1" noChangeArrowheads="1"/>
                </p:cNvPicPr>
                <p:nvPr/>
              </p:nvPicPr>
              <p:blipFill>
                <a:blip r:embed="rId4"/>
                <a:srcRect/>
                <a:stretch>
                  <a:fillRect/>
                </a:stretch>
              </p:blipFill>
              <p:spPr bwMode="auto">
                <a:xfrm>
                  <a:off x="6071563" y="1124092"/>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square" anchor="ctr">
                  <a:spAutoFit/>
                </a:bodyPr>
                <a:lstStyle/>
                <a:p>
                  <a:pPr>
                    <a:defRPr/>
                  </a:pPr>
                  <a:endParaRPr lang="zh-CN" altLang="en-US" sz="2000" b="1" dirty="0">
                    <a:latin typeface="黑体" panose="02010609060101010101" pitchFamily="49" charset="-122"/>
                    <a:ea typeface="黑体" panose="02010609060101010101" pitchFamily="49" charset="-122"/>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700">
                <a:sym typeface="+mn-ea"/>
              </a:rPr>
              <a:t>HTML5</a:t>
            </a:r>
            <a:r>
              <a:rPr lang="zh-CN" altLang="en-US" sz="3700">
                <a:sym typeface="+mn-ea"/>
              </a:rPr>
              <a:t>新增</a:t>
            </a:r>
            <a:r>
              <a:rPr lang="en-US" altLang="zh-CN" sz="3700">
                <a:sym typeface="+mn-ea"/>
              </a:rPr>
              <a:t>input</a:t>
            </a:r>
            <a:r>
              <a:rPr lang="zh-CN" altLang="en-US" sz="3700">
                <a:sym typeface="+mn-ea"/>
              </a:rPr>
              <a:t>类型</a:t>
            </a:r>
            <a:r>
              <a:rPr lang="en-US" altLang="zh-CN" sz="3700">
                <a:sym typeface="+mn-ea"/>
              </a:rPr>
              <a:t>—url</a:t>
            </a:r>
          </a:p>
        </p:txBody>
      </p:sp>
      <p:sp>
        <p:nvSpPr>
          <p:cNvPr id="3" name="内容占位符 2"/>
          <p:cNvSpPr>
            <a:spLocks noGrp="1"/>
          </p:cNvSpPr>
          <p:nvPr>
            <p:ph idx="1"/>
          </p:nvPr>
        </p:nvSpPr>
        <p:spPr/>
        <p:txBody>
          <a:bodyPr/>
          <a:lstStyle/>
          <a:p>
            <a:r>
              <a:rPr lang="zh-CN" altLang="zh-CN"/>
              <a:t>网址</a:t>
            </a:r>
          </a:p>
        </p:txBody>
      </p:sp>
      <p:sp>
        <p:nvSpPr>
          <p:cNvPr id="8" name="AutoShape 3"/>
          <p:cNvSpPr>
            <a:spLocks noChangeArrowheads="1"/>
          </p:cNvSpPr>
          <p:nvPr/>
        </p:nvSpPr>
        <p:spPr bwMode="auto">
          <a:xfrm>
            <a:off x="1025498" y="2449612"/>
            <a:ext cx="8143932" cy="922019"/>
          </a:xfrm>
          <a:prstGeom prst="roundRect">
            <a:avLst>
              <a:gd name="adj" fmla="val 0"/>
            </a:avLst>
          </a:prstGeom>
          <a:solidFill>
            <a:srgbClr val="EDF5FD"/>
          </a:solidFill>
          <a:ln w="50800" cap="flat" cmpd="sng" algn="ctr">
            <a:solidFill>
              <a:srgbClr val="00C77A"/>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defTabSz="723900">
              <a:lnSpc>
                <a:spcPct val="150000"/>
              </a:lnSpc>
              <a:spcAft>
                <a:spcPts val="0"/>
              </a:spcAft>
              <a:buClr>
                <a:schemeClr val="folHlink"/>
              </a:buClr>
              <a:buSzPct val="60000"/>
              <a:tabLst>
                <a:tab pos="444500" algn="l"/>
              </a:tabLst>
              <a:defRPr/>
            </a:pPr>
            <a:r>
              <a:rPr lang="en-US" altLang="zh-CN" b="1" dirty="0">
                <a:latin typeface="+mn-lt"/>
              </a:rPr>
              <a:t>&lt;p&gt;</a:t>
            </a:r>
            <a:r>
              <a:rPr lang="zh-CN" altLang="en-US" b="1" dirty="0">
                <a:latin typeface="+mn-lt"/>
              </a:rPr>
              <a:t>请输入你的网址</a:t>
            </a:r>
            <a:r>
              <a:rPr lang="en-US" altLang="zh-CN" b="1" dirty="0">
                <a:latin typeface="+mn-lt"/>
              </a:rPr>
              <a:t>:&lt;input type="</a:t>
            </a:r>
            <a:r>
              <a:rPr lang="en-US" altLang="zh-CN" b="1" dirty="0" err="1">
                <a:solidFill>
                  <a:srgbClr val="FF0000"/>
                </a:solidFill>
                <a:latin typeface="+mn-lt"/>
              </a:rPr>
              <a:t>url</a:t>
            </a:r>
            <a:r>
              <a:rPr lang="en-US" altLang="zh-CN" b="1" dirty="0">
                <a:latin typeface="+mn-lt"/>
              </a:rPr>
              <a:t>"  name="</a:t>
            </a:r>
            <a:r>
              <a:rPr lang="en-US" altLang="zh-CN" b="1" dirty="0" err="1">
                <a:latin typeface="+mn-lt"/>
              </a:rPr>
              <a:t>userUrl</a:t>
            </a:r>
            <a:r>
              <a:rPr lang="en-US" altLang="zh-CN" b="1" dirty="0">
                <a:latin typeface="+mn-lt"/>
              </a:rPr>
              <a:t>"/&gt;&lt;/p&gt;</a:t>
            </a:r>
          </a:p>
          <a:p>
            <a:pPr defTabSz="723900">
              <a:lnSpc>
                <a:spcPct val="150000"/>
              </a:lnSpc>
              <a:spcAft>
                <a:spcPts val="0"/>
              </a:spcAft>
              <a:buClr>
                <a:schemeClr val="folHlink"/>
              </a:buClr>
              <a:buSzPct val="60000"/>
              <a:tabLst>
                <a:tab pos="444500" algn="l"/>
              </a:tabLst>
              <a:defRPr/>
            </a:pPr>
            <a:r>
              <a:rPr lang="en-US" altLang="zh-CN" b="1" dirty="0">
                <a:latin typeface="+mn-lt"/>
                <a:sym typeface="+mn-ea"/>
              </a:rPr>
              <a:t>&lt;p&gt;&lt;input type="submit" value="提交"&gt;&lt;/p&gt;</a:t>
            </a:r>
            <a:endParaRPr lang="en-US" altLang="zh-CN" b="1" dirty="0">
              <a:latin typeface="+mn-lt"/>
            </a:endParaRPr>
          </a:p>
        </p:txBody>
      </p:sp>
      <p:grpSp>
        <p:nvGrpSpPr>
          <p:cNvPr id="15" name="组合 68"/>
          <p:cNvGrpSpPr/>
          <p:nvPr/>
        </p:nvGrpSpPr>
        <p:grpSpPr bwMode="auto">
          <a:xfrm>
            <a:off x="673947" y="3662680"/>
            <a:ext cx="1185229" cy="414338"/>
            <a:chOff x="872055" y="3950459"/>
            <a:chExt cx="1186068" cy="414475"/>
          </a:xfrm>
        </p:grpSpPr>
        <p:pic>
          <p:nvPicPr>
            <p:cNvPr id="16" name="Picture 1" descr="E:\设计\06-2018\前端5.0PPT\注意.png注意"/>
            <p:cNvPicPr>
              <a:picLocks noChangeAspect="1" noChangeArrowheads="1"/>
            </p:cNvPicPr>
            <p:nvPr/>
          </p:nvPicPr>
          <p:blipFill>
            <a:blip r:embed="rId3"/>
            <a:srcRect/>
            <a:stretch>
              <a:fillRect/>
            </a:stretch>
          </p:blipFill>
          <p:spPr bwMode="auto">
            <a:xfrm>
              <a:off x="872055" y="3950459"/>
              <a:ext cx="414313"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5"/>
            <p:cNvSpPr txBox="1"/>
            <p:nvPr/>
          </p:nvSpPr>
          <p:spPr>
            <a:xfrm>
              <a:off x="1357540" y="3958400"/>
              <a:ext cx="700583" cy="398594"/>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pitchFamily="49" charset="-122"/>
                  <a:ea typeface="黑体" panose="02010609060101010101" pitchFamily="49" charset="-122"/>
                </a:rPr>
                <a:t>注意</a:t>
              </a:r>
            </a:p>
          </p:txBody>
        </p:sp>
      </p:grpSp>
      <p:sp>
        <p:nvSpPr>
          <p:cNvPr id="18" name="AutoShape 3"/>
          <p:cNvSpPr>
            <a:spLocks noChangeArrowheads="1"/>
          </p:cNvSpPr>
          <p:nvPr/>
        </p:nvSpPr>
        <p:spPr bwMode="auto">
          <a:xfrm>
            <a:off x="1087728" y="4308257"/>
            <a:ext cx="8143932" cy="534034"/>
          </a:xfrm>
          <a:prstGeom prst="roundRect">
            <a:avLst>
              <a:gd name="adj" fmla="val 0"/>
            </a:avLst>
          </a:prstGeom>
          <a:solidFill>
            <a:srgbClr val="EDF5FD"/>
          </a:solidFill>
          <a:ln w="50800" cap="flat" cmpd="sng" algn="ctr">
            <a:solidFill>
              <a:srgbClr val="00C77A"/>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defTabSz="723900">
              <a:lnSpc>
                <a:spcPct val="160000"/>
              </a:lnSpc>
              <a:spcAft>
                <a:spcPts val="0"/>
              </a:spcAft>
              <a:buClr>
                <a:schemeClr val="folHlink"/>
              </a:buClr>
              <a:buSzPct val="60000"/>
              <a:tabLst>
                <a:tab pos="444500" algn="l"/>
              </a:tabLst>
              <a:defRPr/>
            </a:pPr>
            <a:r>
              <a:rPr lang="zh-CN" altLang="en-US" b="1" dirty="0">
                <a:latin typeface="微软雅黑" panose="020B0503020204020204" pitchFamily="34" charset="-122"/>
                <a:ea typeface="微软雅黑" panose="020B0503020204020204" pitchFamily="34" charset="-122"/>
                <a:sym typeface="+mn-ea"/>
              </a:rPr>
              <a:t>会自动验证</a:t>
            </a:r>
            <a:r>
              <a:rPr lang="en-US" altLang="zh-CN" b="1" dirty="0">
                <a:latin typeface="微软雅黑" panose="020B0503020204020204" pitchFamily="34" charset="-122"/>
                <a:ea typeface="微软雅黑" panose="020B0503020204020204" pitchFamily="34" charset="-122"/>
                <a:sym typeface="+mn-ea"/>
              </a:rPr>
              <a:t>URL</a:t>
            </a:r>
            <a:r>
              <a:rPr lang="zh-CN" altLang="en-US" b="1" dirty="0">
                <a:latin typeface="微软雅黑" panose="020B0503020204020204" pitchFamily="34" charset="-122"/>
                <a:ea typeface="微软雅黑" panose="020B0503020204020204" pitchFamily="34" charset="-122"/>
                <a:sym typeface="+mn-ea"/>
              </a:rPr>
              <a:t>地址格式是否正确</a:t>
            </a:r>
            <a:endParaRPr lang="en-US" altLang="zh-CN" b="1" dirty="0">
              <a:latin typeface="+mn-lt"/>
            </a:endParaRPr>
          </a:p>
        </p:txBody>
      </p:sp>
      <p:grpSp>
        <p:nvGrpSpPr>
          <p:cNvPr id="35" name="组合 34"/>
          <p:cNvGrpSpPr/>
          <p:nvPr/>
        </p:nvGrpSpPr>
        <p:grpSpPr>
          <a:xfrm>
            <a:off x="3562350" y="5473065"/>
            <a:ext cx="3974202" cy="582930"/>
            <a:chOff x="1488" y="2503"/>
            <a:chExt cx="5000" cy="918"/>
          </a:xfrm>
        </p:grpSpPr>
        <p:sp>
          <p:nvSpPr>
            <p:cNvPr id="36" name="圆角矩形 35"/>
            <p:cNvSpPr/>
            <p:nvPr/>
          </p:nvSpPr>
          <p:spPr>
            <a:xfrm>
              <a:off x="1488" y="2503"/>
              <a:ext cx="5000" cy="91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C77A"/>
                </a:solidFill>
              </a:endParaRPr>
            </a:p>
          </p:txBody>
        </p:sp>
        <p:grpSp>
          <p:nvGrpSpPr>
            <p:cNvPr id="37" name="组合 36"/>
            <p:cNvGrpSpPr/>
            <p:nvPr/>
          </p:nvGrpSpPr>
          <p:grpSpPr>
            <a:xfrm>
              <a:off x="1688" y="2598"/>
              <a:ext cx="4564" cy="737"/>
              <a:chOff x="1688" y="2598"/>
              <a:chExt cx="4564" cy="737"/>
            </a:xfrm>
          </p:grpSpPr>
          <p:sp>
            <p:nvSpPr>
              <p:cNvPr id="38" name="文本框 37"/>
              <p:cNvSpPr txBox="1"/>
              <p:nvPr/>
            </p:nvSpPr>
            <p:spPr>
              <a:xfrm>
                <a:off x="2438" y="2633"/>
                <a:ext cx="3814" cy="628"/>
              </a:xfrm>
              <a:prstGeom prst="rect">
                <a:avLst/>
              </a:prstGeom>
              <a:noFill/>
            </p:spPr>
            <p:txBody>
              <a:bodyPr wrap="square" rtlCol="0">
                <a:spAutoFit/>
              </a:bodyPr>
              <a:lstStyle/>
              <a:p>
                <a:pPr algn="l"/>
                <a:r>
                  <a:rPr sz="2000" b="1">
                    <a:solidFill>
                      <a:srgbClr val="00C77A"/>
                    </a:solidFill>
                    <a:latin typeface="微软雅黑" panose="020B0503020204020204" pitchFamily="34" charset="-122"/>
                    <a:ea typeface="微软雅黑" panose="020B0503020204020204" pitchFamily="34" charset="-122"/>
                  </a:rPr>
                  <a:t>演示示例</a:t>
                </a:r>
                <a:r>
                  <a:rPr lang="en-US" sz="2000" b="1">
                    <a:solidFill>
                      <a:srgbClr val="00C77A"/>
                    </a:solidFill>
                    <a:latin typeface="微软雅黑" panose="020B0503020204020204" pitchFamily="34" charset="-122"/>
                    <a:ea typeface="微软雅黑" panose="020B0503020204020204" pitchFamily="34" charset="-122"/>
                  </a:rPr>
                  <a:t>07</a:t>
                </a:r>
                <a:r>
                  <a:rPr sz="2000" b="1">
                    <a:solidFill>
                      <a:srgbClr val="00C77A"/>
                    </a:solidFill>
                    <a:latin typeface="微软雅黑" panose="020B0503020204020204" pitchFamily="34" charset="-122"/>
                    <a:ea typeface="微软雅黑" panose="020B0503020204020204" pitchFamily="34" charset="-122"/>
                  </a:rPr>
                  <a:t>：</a:t>
                </a:r>
                <a:r>
                  <a:rPr lang="en-US" sz="2000" b="1">
                    <a:solidFill>
                      <a:srgbClr val="00C77A"/>
                    </a:solidFill>
                    <a:latin typeface="微软雅黑" panose="020B0503020204020204" pitchFamily="34" charset="-122"/>
                    <a:ea typeface="微软雅黑" panose="020B0503020204020204" pitchFamily="34" charset="-122"/>
                  </a:rPr>
                  <a:t>input</a:t>
                </a:r>
                <a:r>
                  <a:rPr lang="zh-CN" altLang="en-US" sz="2000" b="1">
                    <a:solidFill>
                      <a:srgbClr val="00C77A"/>
                    </a:solidFill>
                    <a:latin typeface="微软雅黑" panose="020B0503020204020204" pitchFamily="34" charset="-122"/>
                    <a:ea typeface="微软雅黑" panose="020B0503020204020204" pitchFamily="34" charset="-122"/>
                  </a:rPr>
                  <a:t>类型</a:t>
                </a:r>
              </a:p>
            </p:txBody>
          </p:sp>
          <p:grpSp>
            <p:nvGrpSpPr>
              <p:cNvPr id="39" name="组合 67"/>
              <p:cNvGrpSpPr/>
              <p:nvPr/>
            </p:nvGrpSpPr>
            <p:grpSpPr bwMode="auto">
              <a:xfrm>
                <a:off x="1688" y="2598"/>
                <a:ext cx="1134" cy="737"/>
                <a:chOff x="6071563" y="1124092"/>
                <a:chExt cx="720153" cy="467999"/>
              </a:xfrm>
            </p:grpSpPr>
            <p:pic>
              <p:nvPicPr>
                <p:cNvPr id="40" name="Picture 13" descr="E:\设计\06-2018\前端5.0PPT\辅导.png辅导"/>
                <p:cNvPicPr>
                  <a:picLocks noChangeAspect="1" noChangeArrowheads="1"/>
                </p:cNvPicPr>
                <p:nvPr/>
              </p:nvPicPr>
              <p:blipFill>
                <a:blip r:embed="rId4"/>
                <a:srcRect/>
                <a:stretch>
                  <a:fillRect/>
                </a:stretch>
              </p:blipFill>
              <p:spPr bwMode="auto">
                <a:xfrm>
                  <a:off x="6071563" y="1124092"/>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square" anchor="ctr">
                  <a:spAutoFit/>
                </a:bodyPr>
                <a:lstStyle/>
                <a:p>
                  <a:pPr>
                    <a:defRPr/>
                  </a:pPr>
                  <a:endParaRPr lang="zh-CN" altLang="en-US" sz="2000" b="1" dirty="0">
                    <a:latin typeface="黑体" panose="02010609060101010101" pitchFamily="49" charset="-122"/>
                    <a:ea typeface="黑体" panose="02010609060101010101" pitchFamily="49" charset="-122"/>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700">
                <a:sym typeface="+mn-ea"/>
              </a:rPr>
              <a:t>HTML5</a:t>
            </a:r>
            <a:r>
              <a:rPr lang="zh-CN" altLang="en-US" sz="3700">
                <a:sym typeface="+mn-ea"/>
              </a:rPr>
              <a:t>新增</a:t>
            </a:r>
            <a:r>
              <a:rPr lang="en-US" altLang="zh-CN" sz="3700">
                <a:sym typeface="+mn-ea"/>
              </a:rPr>
              <a:t>input</a:t>
            </a:r>
            <a:r>
              <a:rPr lang="zh-CN" altLang="en-US" sz="3700">
                <a:sym typeface="+mn-ea"/>
              </a:rPr>
              <a:t>类型</a:t>
            </a:r>
            <a:r>
              <a:rPr lang="en-US" altLang="zh-CN" sz="3700">
                <a:sym typeface="+mn-ea"/>
              </a:rPr>
              <a:t>—color&amp;search</a:t>
            </a:r>
          </a:p>
        </p:txBody>
      </p:sp>
      <p:sp>
        <p:nvSpPr>
          <p:cNvPr id="3" name="内容占位符 2"/>
          <p:cNvSpPr>
            <a:spLocks noGrp="1"/>
          </p:cNvSpPr>
          <p:nvPr>
            <p:ph idx="1"/>
          </p:nvPr>
        </p:nvSpPr>
        <p:spPr/>
        <p:txBody>
          <a:bodyPr/>
          <a:lstStyle/>
          <a:p>
            <a:r>
              <a:rPr lang="zh-CN" altLang="zh-CN"/>
              <a:t>颜色</a:t>
            </a:r>
          </a:p>
          <a:p>
            <a:endParaRPr lang="zh-CN" altLang="zh-CN"/>
          </a:p>
          <a:p>
            <a:r>
              <a:rPr lang="zh-CN" altLang="zh-CN"/>
              <a:t>搜索</a:t>
            </a:r>
          </a:p>
        </p:txBody>
      </p:sp>
      <p:sp>
        <p:nvSpPr>
          <p:cNvPr id="8" name="AutoShape 3"/>
          <p:cNvSpPr>
            <a:spLocks noChangeArrowheads="1"/>
          </p:cNvSpPr>
          <p:nvPr/>
        </p:nvSpPr>
        <p:spPr bwMode="auto">
          <a:xfrm>
            <a:off x="1025498" y="2449612"/>
            <a:ext cx="8143932" cy="506729"/>
          </a:xfrm>
          <a:prstGeom prst="roundRect">
            <a:avLst>
              <a:gd name="adj" fmla="val 0"/>
            </a:avLst>
          </a:prstGeom>
          <a:solidFill>
            <a:srgbClr val="EDF5FD"/>
          </a:solidFill>
          <a:ln w="50800" cap="flat" cmpd="sng" algn="ctr">
            <a:solidFill>
              <a:srgbClr val="00C77A"/>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defTabSz="723900">
              <a:lnSpc>
                <a:spcPct val="150000"/>
              </a:lnSpc>
              <a:spcAft>
                <a:spcPts val="0"/>
              </a:spcAft>
              <a:buClr>
                <a:schemeClr val="folHlink"/>
              </a:buClr>
              <a:buSzPct val="60000"/>
              <a:tabLst>
                <a:tab pos="444500" algn="l"/>
              </a:tabLst>
              <a:defRPr/>
            </a:pPr>
            <a:r>
              <a:rPr lang="en-US" altLang="zh-CN" b="1" dirty="0">
                <a:latin typeface="+mn-lt"/>
              </a:rPr>
              <a:t>&lt;p&gt;&lt;input type="</a:t>
            </a:r>
            <a:r>
              <a:rPr lang="en-US" altLang="zh-CN" b="1" dirty="0">
                <a:solidFill>
                  <a:srgbClr val="FF0000"/>
                </a:solidFill>
                <a:latin typeface="+mn-lt"/>
              </a:rPr>
              <a:t>color</a:t>
            </a:r>
            <a:r>
              <a:rPr lang="en-US" altLang="zh-CN" b="1" dirty="0">
                <a:latin typeface="+mn-lt"/>
              </a:rPr>
              <a:t>"&gt; &lt;input type="submit" value="提交"&gt;&lt;/p&gt;</a:t>
            </a:r>
          </a:p>
        </p:txBody>
      </p:sp>
      <p:grpSp>
        <p:nvGrpSpPr>
          <p:cNvPr id="35" name="组合 34"/>
          <p:cNvGrpSpPr/>
          <p:nvPr/>
        </p:nvGrpSpPr>
        <p:grpSpPr>
          <a:xfrm>
            <a:off x="3562350" y="5473065"/>
            <a:ext cx="3974202" cy="582930"/>
            <a:chOff x="1488" y="2503"/>
            <a:chExt cx="5000" cy="918"/>
          </a:xfrm>
        </p:grpSpPr>
        <p:sp>
          <p:nvSpPr>
            <p:cNvPr id="36" name="圆角矩形 35"/>
            <p:cNvSpPr/>
            <p:nvPr/>
          </p:nvSpPr>
          <p:spPr>
            <a:xfrm>
              <a:off x="1488" y="2503"/>
              <a:ext cx="5000" cy="91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C77A"/>
                </a:solidFill>
              </a:endParaRPr>
            </a:p>
          </p:txBody>
        </p:sp>
        <p:grpSp>
          <p:nvGrpSpPr>
            <p:cNvPr id="37" name="组合 36"/>
            <p:cNvGrpSpPr/>
            <p:nvPr/>
          </p:nvGrpSpPr>
          <p:grpSpPr>
            <a:xfrm>
              <a:off x="1688" y="2598"/>
              <a:ext cx="4564" cy="737"/>
              <a:chOff x="1688" y="2598"/>
              <a:chExt cx="4564" cy="737"/>
            </a:xfrm>
          </p:grpSpPr>
          <p:sp>
            <p:nvSpPr>
              <p:cNvPr id="38" name="文本框 37"/>
              <p:cNvSpPr txBox="1"/>
              <p:nvPr/>
            </p:nvSpPr>
            <p:spPr>
              <a:xfrm>
                <a:off x="2438" y="2633"/>
                <a:ext cx="3814" cy="628"/>
              </a:xfrm>
              <a:prstGeom prst="rect">
                <a:avLst/>
              </a:prstGeom>
              <a:noFill/>
            </p:spPr>
            <p:txBody>
              <a:bodyPr wrap="square" rtlCol="0">
                <a:spAutoFit/>
              </a:bodyPr>
              <a:lstStyle/>
              <a:p>
                <a:pPr algn="l"/>
                <a:r>
                  <a:rPr sz="2000" b="1">
                    <a:solidFill>
                      <a:srgbClr val="00C77A"/>
                    </a:solidFill>
                    <a:latin typeface="微软雅黑" panose="020B0503020204020204" pitchFamily="34" charset="-122"/>
                    <a:ea typeface="微软雅黑" panose="020B0503020204020204" pitchFamily="34" charset="-122"/>
                  </a:rPr>
                  <a:t>演示示例</a:t>
                </a:r>
                <a:r>
                  <a:rPr lang="en-US" sz="2000" b="1">
                    <a:solidFill>
                      <a:srgbClr val="00C77A"/>
                    </a:solidFill>
                    <a:latin typeface="微软雅黑" panose="020B0503020204020204" pitchFamily="34" charset="-122"/>
                    <a:ea typeface="微软雅黑" panose="020B0503020204020204" pitchFamily="34" charset="-122"/>
                  </a:rPr>
                  <a:t>07</a:t>
                </a:r>
                <a:r>
                  <a:rPr sz="2000" b="1">
                    <a:solidFill>
                      <a:srgbClr val="00C77A"/>
                    </a:solidFill>
                    <a:latin typeface="微软雅黑" panose="020B0503020204020204" pitchFamily="34" charset="-122"/>
                    <a:ea typeface="微软雅黑" panose="020B0503020204020204" pitchFamily="34" charset="-122"/>
                  </a:rPr>
                  <a:t>：</a:t>
                </a:r>
                <a:r>
                  <a:rPr lang="en-US" sz="2000" b="1">
                    <a:solidFill>
                      <a:srgbClr val="00C77A"/>
                    </a:solidFill>
                    <a:latin typeface="微软雅黑" panose="020B0503020204020204" pitchFamily="34" charset="-122"/>
                    <a:ea typeface="微软雅黑" panose="020B0503020204020204" pitchFamily="34" charset="-122"/>
                  </a:rPr>
                  <a:t>input</a:t>
                </a:r>
                <a:r>
                  <a:rPr lang="zh-CN" altLang="en-US" sz="2000" b="1">
                    <a:solidFill>
                      <a:srgbClr val="00C77A"/>
                    </a:solidFill>
                    <a:latin typeface="微软雅黑" panose="020B0503020204020204" pitchFamily="34" charset="-122"/>
                    <a:ea typeface="微软雅黑" panose="020B0503020204020204" pitchFamily="34" charset="-122"/>
                  </a:rPr>
                  <a:t>类型</a:t>
                </a:r>
              </a:p>
            </p:txBody>
          </p:sp>
          <p:grpSp>
            <p:nvGrpSpPr>
              <p:cNvPr id="39" name="组合 67"/>
              <p:cNvGrpSpPr/>
              <p:nvPr/>
            </p:nvGrpSpPr>
            <p:grpSpPr bwMode="auto">
              <a:xfrm>
                <a:off x="1688" y="2598"/>
                <a:ext cx="1134" cy="737"/>
                <a:chOff x="6071563" y="1124092"/>
                <a:chExt cx="720153" cy="467999"/>
              </a:xfrm>
            </p:grpSpPr>
            <p:pic>
              <p:nvPicPr>
                <p:cNvPr id="40" name="Picture 13" descr="E:\设计\06-2018\前端5.0PPT\辅导.png辅导"/>
                <p:cNvPicPr>
                  <a:picLocks noChangeAspect="1" noChangeArrowheads="1"/>
                </p:cNvPicPr>
                <p:nvPr/>
              </p:nvPicPr>
              <p:blipFill>
                <a:blip r:embed="rId3"/>
                <a:srcRect/>
                <a:stretch>
                  <a:fillRect/>
                </a:stretch>
              </p:blipFill>
              <p:spPr bwMode="auto">
                <a:xfrm>
                  <a:off x="6071563" y="1124092"/>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square" anchor="ctr">
                  <a:spAutoFit/>
                </a:bodyPr>
                <a:lstStyle/>
                <a:p>
                  <a:pPr>
                    <a:defRPr/>
                  </a:pPr>
                  <a:endParaRPr lang="zh-CN" altLang="en-US" sz="2000" b="1" dirty="0">
                    <a:latin typeface="黑体" panose="02010609060101010101" pitchFamily="49" charset="-122"/>
                    <a:ea typeface="黑体" panose="02010609060101010101" pitchFamily="49" charset="-122"/>
                  </a:endParaRPr>
                </a:p>
              </p:txBody>
            </p:sp>
          </p:grpSp>
        </p:grpSp>
      </p:grpSp>
      <p:sp>
        <p:nvSpPr>
          <p:cNvPr id="4" name="AutoShape 3"/>
          <p:cNvSpPr>
            <a:spLocks noChangeArrowheads="1"/>
          </p:cNvSpPr>
          <p:nvPr/>
        </p:nvSpPr>
        <p:spPr bwMode="auto">
          <a:xfrm>
            <a:off x="1025498" y="3960912"/>
            <a:ext cx="8143932" cy="506729"/>
          </a:xfrm>
          <a:prstGeom prst="roundRect">
            <a:avLst>
              <a:gd name="adj" fmla="val 0"/>
            </a:avLst>
          </a:prstGeom>
          <a:solidFill>
            <a:srgbClr val="EDF5FD"/>
          </a:solidFill>
          <a:ln w="50800" cap="flat" cmpd="sng" algn="ctr">
            <a:solidFill>
              <a:srgbClr val="00C77A"/>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defTabSz="723900">
              <a:lnSpc>
                <a:spcPct val="150000"/>
              </a:lnSpc>
              <a:spcAft>
                <a:spcPts val="0"/>
              </a:spcAft>
              <a:buClr>
                <a:schemeClr val="folHlink"/>
              </a:buClr>
              <a:buSzPct val="60000"/>
              <a:tabLst>
                <a:tab pos="444500" algn="l"/>
              </a:tabLst>
              <a:defRPr/>
            </a:pPr>
            <a:r>
              <a:rPr lang="en-US" altLang="zh-CN" b="1" dirty="0">
                <a:latin typeface="+mn-lt"/>
              </a:rPr>
              <a:t>&lt;p&gt;&lt;input type="</a:t>
            </a:r>
            <a:r>
              <a:rPr lang="en-US" altLang="zh-CN" b="1" dirty="0">
                <a:solidFill>
                  <a:srgbClr val="FF0000"/>
                </a:solidFill>
                <a:latin typeface="+mn-lt"/>
              </a:rPr>
              <a:t>search</a:t>
            </a:r>
            <a:r>
              <a:rPr lang="en-US" altLang="zh-CN" b="1" dirty="0">
                <a:latin typeface="+mn-lt"/>
              </a:rPr>
              <a:t>"&gt; &lt;input type="submit" value="提交"&gt;&lt;/p&gt;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HTML5</a:t>
            </a:r>
            <a:r>
              <a:rPr lang="zh-CN" altLang="en-US"/>
              <a:t>新增</a:t>
            </a:r>
            <a:r>
              <a:rPr lang="en-US" altLang="zh-CN"/>
              <a:t>input</a:t>
            </a:r>
            <a:r>
              <a:rPr lang="zh-CN" altLang="en-US"/>
              <a:t>类型</a:t>
            </a:r>
            <a:r>
              <a:rPr lang="en-US" altLang="zh-CN"/>
              <a:t>—number</a:t>
            </a:r>
          </a:p>
        </p:txBody>
      </p:sp>
      <p:sp>
        <p:nvSpPr>
          <p:cNvPr id="7" name="AutoShape 5"/>
          <p:cNvSpPr>
            <a:spLocks noChangeArrowheads="1"/>
          </p:cNvSpPr>
          <p:nvPr/>
        </p:nvSpPr>
        <p:spPr bwMode="auto">
          <a:xfrm>
            <a:off x="762000" y="1536700"/>
            <a:ext cx="10668000" cy="450849"/>
          </a:xfrm>
          <a:prstGeom prst="roundRect">
            <a:avLst>
              <a:gd name="adj" fmla="val 0"/>
            </a:avLst>
          </a:prstGeom>
          <a:solidFill>
            <a:srgbClr val="A6EBD1">
              <a:alpha val="22000"/>
            </a:srgbClr>
          </a:solidFill>
          <a:ln w="50800" cap="flat" cmpd="sng" algn="ctr">
            <a:solidFill>
              <a:srgbClr val="40D59B"/>
            </a:solidFill>
            <a:prstDash val="solid"/>
            <a:round/>
            <a:headEnd type="none" w="med" len="med"/>
            <a:tailEnd type="none" w="med" len="med"/>
          </a:ln>
          <a:effectLst>
            <a:outerShdw blurRad="38100" sx="101000" sy="101000" algn="ctr" rotWithShape="0">
              <a:prstClr val="black">
                <a:alpha val="10000"/>
              </a:prstClr>
            </a:outerShdw>
          </a:effectLst>
        </p:spPr>
        <p:txBody>
          <a:bodyPr wrap="square">
            <a:noAutofit/>
          </a:bodyPr>
          <a:lstStyle/>
          <a:p>
            <a:pPr lvl="0" algn="l" defTabSz="381000">
              <a:lnSpc>
                <a:spcPct val="130000"/>
              </a:lnSpc>
              <a:buClr>
                <a:schemeClr val="folHlink"/>
              </a:buClr>
              <a:buSzPct val="60000"/>
              <a:buFont typeface="Wingdings" panose="05000000000000000000" pitchFamily="2" charset="2"/>
              <a:defRPr/>
            </a:pPr>
            <a:r>
              <a:rPr lang="en-US" altLang="zh-CN" b="1" dirty="0">
                <a:solidFill>
                  <a:schemeClr val="accent5">
                    <a:lumMod val="10000"/>
                  </a:schemeClr>
                </a:solidFill>
                <a:latin typeface="+mn-lt"/>
                <a:ea typeface="黑体" panose="02010609060101010101" pitchFamily="49" charset="-122"/>
                <a:sym typeface="+mn-ea"/>
              </a:rPr>
              <a:t>&lt;input type="</a:t>
            </a:r>
            <a:r>
              <a:rPr lang="en-US" altLang="zh-CN" b="1" dirty="0">
                <a:solidFill>
                  <a:srgbClr val="FF0000"/>
                </a:solidFill>
                <a:latin typeface="+mn-lt"/>
                <a:ea typeface="黑体" panose="02010609060101010101" pitchFamily="49" charset="-122"/>
                <a:sym typeface="+mn-ea"/>
              </a:rPr>
              <a:t>number</a:t>
            </a:r>
            <a:r>
              <a:rPr lang="en-US" altLang="zh-CN" b="1" dirty="0">
                <a:solidFill>
                  <a:schemeClr val="accent5">
                    <a:lumMod val="10000"/>
                  </a:schemeClr>
                </a:solidFill>
                <a:latin typeface="+mn-lt"/>
                <a:ea typeface="黑体" panose="02010609060101010101" pitchFamily="49" charset="-122"/>
                <a:sym typeface="+mn-ea"/>
              </a:rPr>
              <a:t>" name= "num" min="3" max="20" step="3" value="3"/&gt;</a:t>
            </a:r>
          </a:p>
        </p:txBody>
      </p:sp>
      <p:graphicFrame>
        <p:nvGraphicFramePr>
          <p:cNvPr id="9" name="表格 8"/>
          <p:cNvGraphicFramePr/>
          <p:nvPr/>
        </p:nvGraphicFramePr>
        <p:xfrm>
          <a:off x="591820" y="2207260"/>
          <a:ext cx="11008360" cy="2443480"/>
        </p:xfrm>
        <a:graphic>
          <a:graphicData uri="http://schemas.openxmlformats.org/drawingml/2006/table">
            <a:tbl>
              <a:tblPr firstRow="1" bandRow="1">
                <a:tableStyleId>{5C22544A-7EE6-4342-B048-85BDC9FD1C3A}</a:tableStyleId>
              </a:tblPr>
              <a:tblGrid>
                <a:gridCol w="1319530">
                  <a:extLst>
                    <a:ext uri="{9D8B030D-6E8A-4147-A177-3AD203B41FA5}">
                      <a16:colId xmlns:a16="http://schemas.microsoft.com/office/drawing/2014/main" xmlns="" val="20000"/>
                    </a:ext>
                  </a:extLst>
                </a:gridCol>
                <a:gridCol w="1916430">
                  <a:extLst>
                    <a:ext uri="{9D8B030D-6E8A-4147-A177-3AD203B41FA5}">
                      <a16:colId xmlns:a16="http://schemas.microsoft.com/office/drawing/2014/main" xmlns="" val="20001"/>
                    </a:ext>
                  </a:extLst>
                </a:gridCol>
                <a:gridCol w="7772400">
                  <a:extLst>
                    <a:ext uri="{9D8B030D-6E8A-4147-A177-3AD203B41FA5}">
                      <a16:colId xmlns:a16="http://schemas.microsoft.com/office/drawing/2014/main" xmlns="" val="20002"/>
                    </a:ext>
                  </a:extLst>
                </a:gridCol>
              </a:tblGrid>
              <a:tr h="487680">
                <a:tc>
                  <a:txBody>
                    <a:bodyPr/>
                    <a:lstStyle/>
                    <a:p>
                      <a:pPr marL="0" marR="0" lvl="0" indent="0" algn="ctr" defTabSz="914400" rtl="0" eaLnBrk="1" fontAlgn="base" latinLnBrk="0" hangingPunct="1">
                        <a:spcBef>
                          <a:spcPct val="20000"/>
                        </a:spcBef>
                        <a:spcAft>
                          <a:spcPct val="0"/>
                        </a:spcAft>
                        <a:buClr>
                          <a:schemeClr val="tx2"/>
                        </a:buClr>
                        <a:buSzTx/>
                        <a:buFont typeface="Wingdings" panose="05000000000000000000" pitchFamily="2" charset="2"/>
                        <a:buNone/>
                      </a:pPr>
                      <a:r>
                        <a:rPr kumimoji="0" lang="zh-CN" altLang="en-US" sz="2400" b="0" i="0" u="none" strike="noStrike" cap="none" normalizeH="0" baseline="0" dirty="0">
                          <a:ln>
                            <a:noFill/>
                          </a:ln>
                          <a:solidFill>
                            <a:srgbClr val="FFFFFF"/>
                          </a:solidFill>
                          <a:effectLst/>
                          <a:latin typeface="+mn-ea"/>
                          <a:ea typeface="+mn-ea"/>
                          <a:sym typeface="Calibri" panose="020F0502020204030204" pitchFamily="34" charset="0"/>
                        </a:rPr>
                        <a:t>属性</a:t>
                      </a:r>
                    </a:p>
                  </a:txBody>
                  <a:tcPr marL="121920" marR="121920" marT="60960" marB="60960" anchor="ctr" horzOverflow="overflow">
                    <a:solidFill>
                      <a:srgbClr val="40D59B"/>
                    </a:solidFill>
                  </a:tcPr>
                </a:tc>
                <a:tc>
                  <a:txBody>
                    <a:bodyPr/>
                    <a:lstStyle/>
                    <a:p>
                      <a:pPr marL="0" marR="0" lvl="0" indent="0" algn="ctr" defTabSz="914400" rtl="0" eaLnBrk="1" fontAlgn="base" latinLnBrk="0" hangingPunct="1">
                        <a:spcBef>
                          <a:spcPct val="20000"/>
                        </a:spcBef>
                        <a:spcAft>
                          <a:spcPct val="0"/>
                        </a:spcAft>
                        <a:buClr>
                          <a:schemeClr val="tx2"/>
                        </a:buClr>
                        <a:buSzTx/>
                        <a:buFont typeface="Wingdings" panose="05000000000000000000" pitchFamily="2" charset="2"/>
                        <a:buNone/>
                      </a:pPr>
                      <a:r>
                        <a:rPr kumimoji="0" lang="zh-CN" altLang="en-US" sz="2400" b="0" i="0" u="none" strike="noStrike" cap="none" normalizeH="0" baseline="0" dirty="0">
                          <a:ln>
                            <a:noFill/>
                          </a:ln>
                          <a:solidFill>
                            <a:srgbClr val="FFFFFF"/>
                          </a:solidFill>
                          <a:effectLst/>
                          <a:latin typeface="+mn-ea"/>
                          <a:ea typeface="+mn-ea"/>
                          <a:sym typeface="Calibri" panose="020F0502020204030204" pitchFamily="34" charset="0"/>
                        </a:rPr>
                        <a:t>值</a:t>
                      </a:r>
                    </a:p>
                  </a:txBody>
                  <a:tcPr marL="121920" marR="121920" marT="60960" marB="60960" anchor="ctr" horzOverflow="overflow">
                    <a:solidFill>
                      <a:srgbClr val="40D59B"/>
                    </a:solidFill>
                  </a:tcPr>
                </a:tc>
                <a:tc>
                  <a:txBody>
                    <a:bodyPr/>
                    <a:lstStyle/>
                    <a:p>
                      <a:pPr marL="0" marR="0" lvl="0" indent="0" algn="ctr" defTabSz="914400" rtl="0" eaLnBrk="1" fontAlgn="base" latinLnBrk="0" hangingPunct="1">
                        <a:spcBef>
                          <a:spcPct val="20000"/>
                        </a:spcBef>
                        <a:spcAft>
                          <a:spcPct val="0"/>
                        </a:spcAft>
                        <a:buClr>
                          <a:schemeClr val="tx2"/>
                        </a:buClr>
                        <a:buSzTx/>
                        <a:buFont typeface="Wingdings" panose="05000000000000000000" pitchFamily="2" charset="2"/>
                        <a:buNone/>
                      </a:pPr>
                      <a:r>
                        <a:rPr kumimoji="0" lang="zh-CN" altLang="en-US" sz="2400" b="0" i="0" u="none" strike="noStrike" cap="none" normalizeH="0" baseline="0" dirty="0">
                          <a:ln>
                            <a:noFill/>
                          </a:ln>
                          <a:solidFill>
                            <a:srgbClr val="FFFFFF"/>
                          </a:solidFill>
                          <a:effectLst/>
                          <a:latin typeface="+mn-ea"/>
                          <a:ea typeface="+mn-ea"/>
                          <a:sym typeface="Calibri" panose="020F0502020204030204" pitchFamily="34" charset="0"/>
                        </a:rPr>
                        <a:t>说明</a:t>
                      </a:r>
                    </a:p>
                  </a:txBody>
                  <a:tcPr marL="121920" marR="121920" marT="60960" marB="60960" anchor="ctr" horzOverflow="overflow">
                    <a:solidFill>
                      <a:srgbClr val="40D59B"/>
                    </a:solidFill>
                  </a:tcPr>
                </a:tc>
                <a:extLst>
                  <a:ext uri="{0D108BD9-81ED-4DB2-BD59-A6C34878D82A}">
                    <a16:rowId xmlns:a16="http://schemas.microsoft.com/office/drawing/2014/main" xmlns="" val="10000"/>
                  </a:ext>
                </a:extLst>
              </a:tr>
              <a:tr h="59563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max</a:t>
                      </a:r>
                    </a:p>
                  </a:txBody>
                  <a:tcPr marL="121920" marR="121920" marT="60960" marB="60960" anchor="ctr" horzOverflow="overflow"/>
                </a:tc>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number</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规定允许的最大值</a:t>
                      </a:r>
                      <a:endPar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extLst>
                  <a:ext uri="{0D108BD9-81ED-4DB2-BD59-A6C34878D82A}">
                    <a16:rowId xmlns:a16="http://schemas.microsoft.com/office/drawing/2014/main" xmlns="" val="10001"/>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min</a:t>
                      </a:r>
                    </a:p>
                  </a:txBody>
                  <a:tcPr marL="121920" marR="121920" marT="60960" marB="60960" anchor="ctr" horzOverflow="overflow"/>
                </a:tc>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number</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规定允许的最小值</a:t>
                      </a:r>
                      <a:endPar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extLst>
                  <a:ext uri="{0D108BD9-81ED-4DB2-BD59-A6C34878D82A}">
                    <a16:rowId xmlns:a16="http://schemas.microsoft.com/office/drawing/2014/main" xmlns="" val="10002"/>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step</a:t>
                      </a:r>
                      <a:endPar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number</a:t>
                      </a:r>
                      <a:endPar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规定合法的数字间隔</a:t>
                      </a:r>
                    </a:p>
                  </a:txBody>
                  <a:tcPr marL="121920" marR="121920" marT="60960" marB="60960" anchor="ctr" horzOverflow="overflow"/>
                </a:tc>
                <a:extLst>
                  <a:ext uri="{0D108BD9-81ED-4DB2-BD59-A6C34878D82A}">
                    <a16:rowId xmlns:a16="http://schemas.microsoft.com/office/drawing/2014/main" xmlns="" val="10003"/>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value</a:t>
                      </a:r>
                    </a:p>
                  </a:txBody>
                  <a:tcPr marL="121920" marR="121920" marT="60960" marB="60960" anchor="ctr" horzOverflow="overflow"/>
                </a:tc>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number</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规定的默认值</a:t>
                      </a:r>
                      <a:endPar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extLst>
                  <a:ext uri="{0D108BD9-81ED-4DB2-BD59-A6C34878D82A}">
                    <a16:rowId xmlns:a16="http://schemas.microsoft.com/office/drawing/2014/main" xmlns="" val="10004"/>
                  </a:ext>
                </a:extLst>
              </a:tr>
            </a:tbl>
          </a:graphicData>
        </a:graphic>
      </p:graphicFrame>
      <p:grpSp>
        <p:nvGrpSpPr>
          <p:cNvPr id="35" name="组合 34"/>
          <p:cNvGrpSpPr/>
          <p:nvPr/>
        </p:nvGrpSpPr>
        <p:grpSpPr>
          <a:xfrm>
            <a:off x="3562350" y="5473065"/>
            <a:ext cx="3974202" cy="582930"/>
            <a:chOff x="1488" y="2503"/>
            <a:chExt cx="5000" cy="918"/>
          </a:xfrm>
        </p:grpSpPr>
        <p:sp>
          <p:nvSpPr>
            <p:cNvPr id="36" name="圆角矩形 35"/>
            <p:cNvSpPr/>
            <p:nvPr/>
          </p:nvSpPr>
          <p:spPr>
            <a:xfrm>
              <a:off x="1488" y="2503"/>
              <a:ext cx="5000" cy="91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C77A"/>
                </a:solidFill>
              </a:endParaRPr>
            </a:p>
          </p:txBody>
        </p:sp>
        <p:grpSp>
          <p:nvGrpSpPr>
            <p:cNvPr id="37" name="组合 36"/>
            <p:cNvGrpSpPr/>
            <p:nvPr/>
          </p:nvGrpSpPr>
          <p:grpSpPr>
            <a:xfrm>
              <a:off x="1688" y="2598"/>
              <a:ext cx="4564" cy="737"/>
              <a:chOff x="1688" y="2598"/>
              <a:chExt cx="4564" cy="737"/>
            </a:xfrm>
          </p:grpSpPr>
          <p:sp>
            <p:nvSpPr>
              <p:cNvPr id="38" name="文本框 37"/>
              <p:cNvSpPr txBox="1"/>
              <p:nvPr/>
            </p:nvSpPr>
            <p:spPr>
              <a:xfrm>
                <a:off x="2438" y="2633"/>
                <a:ext cx="3814" cy="628"/>
              </a:xfrm>
              <a:prstGeom prst="rect">
                <a:avLst/>
              </a:prstGeom>
              <a:noFill/>
            </p:spPr>
            <p:txBody>
              <a:bodyPr wrap="square" rtlCol="0">
                <a:spAutoFit/>
              </a:bodyPr>
              <a:lstStyle/>
              <a:p>
                <a:pPr algn="l"/>
                <a:r>
                  <a:rPr sz="2000" b="1">
                    <a:solidFill>
                      <a:srgbClr val="00C77A"/>
                    </a:solidFill>
                    <a:latin typeface="微软雅黑" panose="020B0503020204020204" pitchFamily="34" charset="-122"/>
                    <a:ea typeface="微软雅黑" panose="020B0503020204020204" pitchFamily="34" charset="-122"/>
                  </a:rPr>
                  <a:t>演示示例</a:t>
                </a:r>
                <a:r>
                  <a:rPr lang="en-US" sz="2000" b="1">
                    <a:solidFill>
                      <a:srgbClr val="00C77A"/>
                    </a:solidFill>
                    <a:latin typeface="微软雅黑" panose="020B0503020204020204" pitchFamily="34" charset="-122"/>
                    <a:ea typeface="微软雅黑" panose="020B0503020204020204" pitchFamily="34" charset="-122"/>
                  </a:rPr>
                  <a:t>07</a:t>
                </a:r>
                <a:r>
                  <a:rPr sz="2000" b="1">
                    <a:solidFill>
                      <a:srgbClr val="00C77A"/>
                    </a:solidFill>
                    <a:latin typeface="微软雅黑" panose="020B0503020204020204" pitchFamily="34" charset="-122"/>
                    <a:ea typeface="微软雅黑" panose="020B0503020204020204" pitchFamily="34" charset="-122"/>
                  </a:rPr>
                  <a:t>：</a:t>
                </a:r>
                <a:r>
                  <a:rPr lang="en-US" sz="2000" b="1">
                    <a:solidFill>
                      <a:srgbClr val="00C77A"/>
                    </a:solidFill>
                    <a:latin typeface="微软雅黑" panose="020B0503020204020204" pitchFamily="34" charset="-122"/>
                    <a:ea typeface="微软雅黑" panose="020B0503020204020204" pitchFamily="34" charset="-122"/>
                  </a:rPr>
                  <a:t>input</a:t>
                </a:r>
                <a:r>
                  <a:rPr lang="zh-CN" altLang="en-US" sz="2000" b="1">
                    <a:solidFill>
                      <a:srgbClr val="00C77A"/>
                    </a:solidFill>
                    <a:latin typeface="微软雅黑" panose="020B0503020204020204" pitchFamily="34" charset="-122"/>
                    <a:ea typeface="微软雅黑" panose="020B0503020204020204" pitchFamily="34" charset="-122"/>
                  </a:rPr>
                  <a:t>类型</a:t>
                </a:r>
              </a:p>
            </p:txBody>
          </p:sp>
          <p:grpSp>
            <p:nvGrpSpPr>
              <p:cNvPr id="39" name="组合 67"/>
              <p:cNvGrpSpPr/>
              <p:nvPr/>
            </p:nvGrpSpPr>
            <p:grpSpPr bwMode="auto">
              <a:xfrm>
                <a:off x="1688" y="2598"/>
                <a:ext cx="1134" cy="737"/>
                <a:chOff x="6071563" y="1124092"/>
                <a:chExt cx="720153" cy="467999"/>
              </a:xfrm>
            </p:grpSpPr>
            <p:pic>
              <p:nvPicPr>
                <p:cNvPr id="40" name="Picture 13" descr="E:\设计\06-2018\前端5.0PPT\辅导.png辅导"/>
                <p:cNvPicPr>
                  <a:picLocks noChangeAspect="1" noChangeArrowheads="1"/>
                </p:cNvPicPr>
                <p:nvPr/>
              </p:nvPicPr>
              <p:blipFill>
                <a:blip r:embed="rId3"/>
                <a:srcRect/>
                <a:stretch>
                  <a:fillRect/>
                </a:stretch>
              </p:blipFill>
              <p:spPr bwMode="auto">
                <a:xfrm>
                  <a:off x="6071563" y="1124092"/>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square" anchor="ctr">
                  <a:spAutoFit/>
                </a:bodyPr>
                <a:lstStyle/>
                <a:p>
                  <a:pPr>
                    <a:defRPr/>
                  </a:pPr>
                  <a:endParaRPr lang="zh-CN" altLang="en-US" sz="2000" b="1" dirty="0">
                    <a:latin typeface="黑体" panose="02010609060101010101" pitchFamily="49" charset="-122"/>
                    <a:ea typeface="黑体" panose="02010609060101010101" pitchFamily="49" charset="-122"/>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HTML5</a:t>
            </a:r>
            <a:r>
              <a:rPr lang="zh-CN" altLang="en-US"/>
              <a:t>新增</a:t>
            </a:r>
            <a:r>
              <a:rPr lang="en-US" altLang="zh-CN"/>
              <a:t>input</a:t>
            </a:r>
            <a:r>
              <a:rPr lang="zh-CN" altLang="en-US"/>
              <a:t>类型</a:t>
            </a:r>
            <a:r>
              <a:rPr lang="en-US" altLang="zh-CN"/>
              <a:t>—range</a:t>
            </a:r>
          </a:p>
        </p:txBody>
      </p:sp>
      <p:sp>
        <p:nvSpPr>
          <p:cNvPr id="3" name="AutoShape 5"/>
          <p:cNvSpPr>
            <a:spLocks noChangeArrowheads="1"/>
          </p:cNvSpPr>
          <p:nvPr/>
        </p:nvSpPr>
        <p:spPr bwMode="auto">
          <a:xfrm>
            <a:off x="762000" y="1564217"/>
            <a:ext cx="10668000" cy="450849"/>
          </a:xfrm>
          <a:prstGeom prst="roundRect">
            <a:avLst>
              <a:gd name="adj" fmla="val 0"/>
            </a:avLst>
          </a:prstGeom>
          <a:solidFill>
            <a:srgbClr val="A6EBD1">
              <a:alpha val="22000"/>
            </a:srgbClr>
          </a:solidFill>
          <a:ln w="50800" cap="flat" cmpd="sng" algn="ctr">
            <a:solidFill>
              <a:srgbClr val="40D59B"/>
            </a:solidFill>
            <a:prstDash val="solid"/>
            <a:round/>
            <a:headEnd type="none" w="med" len="med"/>
            <a:tailEnd type="none" w="med" len="med"/>
          </a:ln>
          <a:effectLst>
            <a:outerShdw blurRad="38100" sx="101000" sy="101000" algn="ctr" rotWithShape="0">
              <a:prstClr val="black">
                <a:alpha val="10000"/>
              </a:prstClr>
            </a:outerShdw>
          </a:effectLst>
        </p:spPr>
        <p:txBody>
          <a:bodyPr wrap="square">
            <a:noAutofit/>
          </a:bodyPr>
          <a:lstStyle/>
          <a:p>
            <a:pPr lvl="0" algn="l" defTabSz="381000">
              <a:lnSpc>
                <a:spcPct val="130000"/>
              </a:lnSpc>
              <a:buClr>
                <a:schemeClr val="folHlink"/>
              </a:buClr>
              <a:buSzPct val="60000"/>
              <a:buFont typeface="Wingdings" panose="05000000000000000000" pitchFamily="2" charset="2"/>
              <a:defRPr/>
            </a:pPr>
            <a:r>
              <a:rPr lang="en-US" altLang="zh-CN" b="1" dirty="0">
                <a:solidFill>
                  <a:schemeClr val="accent5">
                    <a:lumMod val="10000"/>
                  </a:schemeClr>
                </a:solidFill>
                <a:latin typeface="+mn-lt"/>
                <a:ea typeface="黑体" panose="02010609060101010101" pitchFamily="49" charset="-122"/>
                <a:sym typeface="+mn-ea"/>
              </a:rPr>
              <a:t>&lt;input type="</a:t>
            </a:r>
            <a:r>
              <a:rPr lang="en-US" altLang="zh-CN" b="1" dirty="0">
                <a:solidFill>
                  <a:srgbClr val="FF0000"/>
                </a:solidFill>
                <a:latin typeface="+mn-lt"/>
                <a:ea typeface="黑体" panose="02010609060101010101" pitchFamily="49" charset="-122"/>
                <a:sym typeface="+mn-ea"/>
              </a:rPr>
              <a:t>range</a:t>
            </a:r>
            <a:r>
              <a:rPr lang="en-US" altLang="zh-CN" b="1" dirty="0">
                <a:solidFill>
                  <a:schemeClr val="accent5">
                    <a:lumMod val="10000"/>
                  </a:schemeClr>
                </a:solidFill>
                <a:latin typeface="+mn-lt"/>
                <a:ea typeface="黑体" panose="02010609060101010101" pitchFamily="49" charset="-122"/>
                <a:sym typeface="+mn-ea"/>
              </a:rPr>
              <a:t>" name= "point" min="2" max="15" step="1" value="3"/&gt;</a:t>
            </a:r>
          </a:p>
        </p:txBody>
      </p:sp>
      <p:graphicFrame>
        <p:nvGraphicFramePr>
          <p:cNvPr id="9" name="表格 8"/>
          <p:cNvGraphicFramePr/>
          <p:nvPr/>
        </p:nvGraphicFramePr>
        <p:xfrm>
          <a:off x="591820" y="2371725"/>
          <a:ext cx="11008360" cy="2443480"/>
        </p:xfrm>
        <a:graphic>
          <a:graphicData uri="http://schemas.openxmlformats.org/drawingml/2006/table">
            <a:tbl>
              <a:tblPr firstRow="1" bandRow="1">
                <a:tableStyleId>{5C22544A-7EE6-4342-B048-85BDC9FD1C3A}</a:tableStyleId>
              </a:tblPr>
              <a:tblGrid>
                <a:gridCol w="1319530">
                  <a:extLst>
                    <a:ext uri="{9D8B030D-6E8A-4147-A177-3AD203B41FA5}">
                      <a16:colId xmlns:a16="http://schemas.microsoft.com/office/drawing/2014/main" xmlns="" val="20000"/>
                    </a:ext>
                  </a:extLst>
                </a:gridCol>
                <a:gridCol w="1916430">
                  <a:extLst>
                    <a:ext uri="{9D8B030D-6E8A-4147-A177-3AD203B41FA5}">
                      <a16:colId xmlns:a16="http://schemas.microsoft.com/office/drawing/2014/main" xmlns="" val="20001"/>
                    </a:ext>
                  </a:extLst>
                </a:gridCol>
                <a:gridCol w="7772400">
                  <a:extLst>
                    <a:ext uri="{9D8B030D-6E8A-4147-A177-3AD203B41FA5}">
                      <a16:colId xmlns:a16="http://schemas.microsoft.com/office/drawing/2014/main" xmlns="" val="20002"/>
                    </a:ext>
                  </a:extLst>
                </a:gridCol>
              </a:tblGrid>
              <a:tr h="487680">
                <a:tc>
                  <a:txBody>
                    <a:bodyPr/>
                    <a:lstStyle/>
                    <a:p>
                      <a:pPr marL="0" marR="0" lvl="0" indent="0" algn="ctr" defTabSz="914400" rtl="0" eaLnBrk="1" fontAlgn="base" latinLnBrk="0" hangingPunct="1">
                        <a:spcBef>
                          <a:spcPct val="20000"/>
                        </a:spcBef>
                        <a:spcAft>
                          <a:spcPct val="0"/>
                        </a:spcAft>
                        <a:buClr>
                          <a:schemeClr val="tx2"/>
                        </a:buClr>
                        <a:buSzTx/>
                        <a:buFont typeface="Wingdings" panose="05000000000000000000" pitchFamily="2" charset="2"/>
                        <a:buNone/>
                      </a:pPr>
                      <a:r>
                        <a:rPr kumimoji="0" lang="zh-CN" altLang="en-US" sz="2400" b="0" i="0" u="none" strike="noStrike" cap="none" normalizeH="0" baseline="0" dirty="0">
                          <a:ln>
                            <a:noFill/>
                          </a:ln>
                          <a:solidFill>
                            <a:srgbClr val="FFFFFF"/>
                          </a:solidFill>
                          <a:effectLst/>
                          <a:latin typeface="+mn-ea"/>
                          <a:ea typeface="+mn-ea"/>
                          <a:sym typeface="Calibri" panose="020F0502020204030204" pitchFamily="34" charset="0"/>
                        </a:rPr>
                        <a:t>属性</a:t>
                      </a:r>
                    </a:p>
                  </a:txBody>
                  <a:tcPr marL="121920" marR="121920" marT="60960" marB="60960" anchor="ctr" horzOverflow="overflow">
                    <a:solidFill>
                      <a:srgbClr val="40D59B"/>
                    </a:solidFill>
                  </a:tcPr>
                </a:tc>
                <a:tc>
                  <a:txBody>
                    <a:bodyPr/>
                    <a:lstStyle/>
                    <a:p>
                      <a:pPr marL="0" marR="0" lvl="0" indent="0" algn="ctr" defTabSz="914400" rtl="0" eaLnBrk="1" fontAlgn="base" latinLnBrk="0" hangingPunct="1">
                        <a:spcBef>
                          <a:spcPct val="20000"/>
                        </a:spcBef>
                        <a:spcAft>
                          <a:spcPct val="0"/>
                        </a:spcAft>
                        <a:buClr>
                          <a:schemeClr val="tx2"/>
                        </a:buClr>
                        <a:buSzTx/>
                        <a:buFont typeface="Wingdings" panose="05000000000000000000" pitchFamily="2" charset="2"/>
                        <a:buNone/>
                      </a:pPr>
                      <a:r>
                        <a:rPr kumimoji="0" lang="zh-CN" altLang="en-US" sz="2400" b="0" i="0" u="none" strike="noStrike" cap="none" normalizeH="0" baseline="0" dirty="0">
                          <a:ln>
                            <a:noFill/>
                          </a:ln>
                          <a:solidFill>
                            <a:srgbClr val="FFFFFF"/>
                          </a:solidFill>
                          <a:effectLst/>
                          <a:latin typeface="+mn-ea"/>
                          <a:ea typeface="+mn-ea"/>
                          <a:sym typeface="Calibri" panose="020F0502020204030204" pitchFamily="34" charset="0"/>
                        </a:rPr>
                        <a:t>值</a:t>
                      </a:r>
                    </a:p>
                  </a:txBody>
                  <a:tcPr marL="121920" marR="121920" marT="60960" marB="60960" anchor="ctr" horzOverflow="overflow">
                    <a:solidFill>
                      <a:srgbClr val="40D59B"/>
                    </a:solidFill>
                  </a:tcPr>
                </a:tc>
                <a:tc>
                  <a:txBody>
                    <a:bodyPr/>
                    <a:lstStyle/>
                    <a:p>
                      <a:pPr marL="0" marR="0" lvl="0" indent="0" algn="ctr" defTabSz="914400" rtl="0" eaLnBrk="1" fontAlgn="base" latinLnBrk="0" hangingPunct="1">
                        <a:spcBef>
                          <a:spcPct val="20000"/>
                        </a:spcBef>
                        <a:spcAft>
                          <a:spcPct val="0"/>
                        </a:spcAft>
                        <a:buClr>
                          <a:schemeClr val="tx2"/>
                        </a:buClr>
                        <a:buSzTx/>
                        <a:buFont typeface="Wingdings" panose="05000000000000000000" pitchFamily="2" charset="2"/>
                        <a:buNone/>
                      </a:pPr>
                      <a:r>
                        <a:rPr kumimoji="0" lang="zh-CN" altLang="en-US" sz="2400" b="0" i="0" u="none" strike="noStrike" cap="none" normalizeH="0" baseline="0" dirty="0">
                          <a:ln>
                            <a:noFill/>
                          </a:ln>
                          <a:solidFill>
                            <a:srgbClr val="FFFFFF"/>
                          </a:solidFill>
                          <a:effectLst/>
                          <a:latin typeface="+mn-ea"/>
                          <a:ea typeface="+mn-ea"/>
                          <a:sym typeface="Calibri" panose="020F0502020204030204" pitchFamily="34" charset="0"/>
                        </a:rPr>
                        <a:t>说明</a:t>
                      </a:r>
                    </a:p>
                  </a:txBody>
                  <a:tcPr marL="121920" marR="121920" marT="60960" marB="60960" anchor="ctr" horzOverflow="overflow">
                    <a:solidFill>
                      <a:srgbClr val="40D59B"/>
                    </a:solidFill>
                  </a:tcPr>
                </a:tc>
                <a:extLst>
                  <a:ext uri="{0D108BD9-81ED-4DB2-BD59-A6C34878D82A}">
                    <a16:rowId xmlns:a16="http://schemas.microsoft.com/office/drawing/2014/main" xmlns="" val="10000"/>
                  </a:ext>
                </a:extLst>
              </a:tr>
              <a:tr h="59563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max</a:t>
                      </a:r>
                    </a:p>
                  </a:txBody>
                  <a:tcPr marL="121920" marR="121920" marT="60960" marB="60960" anchor="ctr" horzOverflow="overflow"/>
                </a:tc>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number</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规定允许的最大值</a:t>
                      </a:r>
                      <a:endPar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extLst>
                  <a:ext uri="{0D108BD9-81ED-4DB2-BD59-A6C34878D82A}">
                    <a16:rowId xmlns:a16="http://schemas.microsoft.com/office/drawing/2014/main" xmlns="" val="10001"/>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min</a:t>
                      </a:r>
                    </a:p>
                  </a:txBody>
                  <a:tcPr marL="121920" marR="121920" marT="60960" marB="60960" anchor="ctr" horzOverflow="overflow"/>
                </a:tc>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number</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规定允许的最小值</a:t>
                      </a:r>
                      <a:endPar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extLst>
                  <a:ext uri="{0D108BD9-81ED-4DB2-BD59-A6C34878D82A}">
                    <a16:rowId xmlns:a16="http://schemas.microsoft.com/office/drawing/2014/main" xmlns="" val="10002"/>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step</a:t>
                      </a:r>
                      <a:endPar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number</a:t>
                      </a:r>
                      <a:endPar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规定合法的数字间隔</a:t>
                      </a:r>
                    </a:p>
                  </a:txBody>
                  <a:tcPr marL="121920" marR="121920" marT="60960" marB="60960" anchor="ctr" horzOverflow="overflow"/>
                </a:tc>
                <a:extLst>
                  <a:ext uri="{0D108BD9-81ED-4DB2-BD59-A6C34878D82A}">
                    <a16:rowId xmlns:a16="http://schemas.microsoft.com/office/drawing/2014/main" xmlns="" val="10003"/>
                  </a:ext>
                </a:extLst>
              </a:tr>
              <a:tr h="4533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value</a:t>
                      </a:r>
                    </a:p>
                  </a:txBody>
                  <a:tcPr marL="121920" marR="121920" marT="60960" marB="60960" anchor="ctr" horzOverflow="overflow"/>
                </a:tc>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number</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规定的默认值</a:t>
                      </a:r>
                      <a:endPar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extLst>
                  <a:ext uri="{0D108BD9-81ED-4DB2-BD59-A6C34878D82A}">
                    <a16:rowId xmlns:a16="http://schemas.microsoft.com/office/drawing/2014/main" xmlns="" val="10004"/>
                  </a:ext>
                </a:extLst>
              </a:tr>
            </a:tbl>
          </a:graphicData>
        </a:graphic>
      </p:graphicFrame>
      <p:grpSp>
        <p:nvGrpSpPr>
          <p:cNvPr id="35" name="组合 34"/>
          <p:cNvGrpSpPr/>
          <p:nvPr/>
        </p:nvGrpSpPr>
        <p:grpSpPr>
          <a:xfrm>
            <a:off x="3562350" y="5473065"/>
            <a:ext cx="3974202" cy="582930"/>
            <a:chOff x="1488" y="2503"/>
            <a:chExt cx="5000" cy="918"/>
          </a:xfrm>
        </p:grpSpPr>
        <p:sp>
          <p:nvSpPr>
            <p:cNvPr id="36" name="圆角矩形 35"/>
            <p:cNvSpPr/>
            <p:nvPr/>
          </p:nvSpPr>
          <p:spPr>
            <a:xfrm>
              <a:off x="1488" y="2503"/>
              <a:ext cx="5000" cy="91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C77A"/>
                </a:solidFill>
              </a:endParaRPr>
            </a:p>
          </p:txBody>
        </p:sp>
        <p:grpSp>
          <p:nvGrpSpPr>
            <p:cNvPr id="37" name="组合 36"/>
            <p:cNvGrpSpPr/>
            <p:nvPr/>
          </p:nvGrpSpPr>
          <p:grpSpPr>
            <a:xfrm>
              <a:off x="1688" y="2598"/>
              <a:ext cx="4564" cy="737"/>
              <a:chOff x="1688" y="2598"/>
              <a:chExt cx="4564" cy="737"/>
            </a:xfrm>
          </p:grpSpPr>
          <p:sp>
            <p:nvSpPr>
              <p:cNvPr id="38" name="文本框 37"/>
              <p:cNvSpPr txBox="1"/>
              <p:nvPr/>
            </p:nvSpPr>
            <p:spPr>
              <a:xfrm>
                <a:off x="2438" y="2633"/>
                <a:ext cx="3814" cy="628"/>
              </a:xfrm>
              <a:prstGeom prst="rect">
                <a:avLst/>
              </a:prstGeom>
              <a:noFill/>
            </p:spPr>
            <p:txBody>
              <a:bodyPr wrap="square" rtlCol="0">
                <a:spAutoFit/>
              </a:bodyPr>
              <a:lstStyle/>
              <a:p>
                <a:pPr algn="l"/>
                <a:r>
                  <a:rPr sz="2000" b="1">
                    <a:solidFill>
                      <a:srgbClr val="00C77A"/>
                    </a:solidFill>
                    <a:latin typeface="微软雅黑" panose="020B0503020204020204" pitchFamily="34" charset="-122"/>
                    <a:ea typeface="微软雅黑" panose="020B0503020204020204" pitchFamily="34" charset="-122"/>
                  </a:rPr>
                  <a:t>演示示例</a:t>
                </a:r>
                <a:r>
                  <a:rPr lang="en-US" sz="2000" b="1">
                    <a:solidFill>
                      <a:srgbClr val="00C77A"/>
                    </a:solidFill>
                    <a:latin typeface="微软雅黑" panose="020B0503020204020204" pitchFamily="34" charset="-122"/>
                    <a:ea typeface="微软雅黑" panose="020B0503020204020204" pitchFamily="34" charset="-122"/>
                  </a:rPr>
                  <a:t>07</a:t>
                </a:r>
                <a:r>
                  <a:rPr sz="2000" b="1">
                    <a:solidFill>
                      <a:srgbClr val="00C77A"/>
                    </a:solidFill>
                    <a:latin typeface="微软雅黑" panose="020B0503020204020204" pitchFamily="34" charset="-122"/>
                    <a:ea typeface="微软雅黑" panose="020B0503020204020204" pitchFamily="34" charset="-122"/>
                  </a:rPr>
                  <a:t>：</a:t>
                </a:r>
                <a:r>
                  <a:rPr lang="en-US" sz="2000" b="1">
                    <a:solidFill>
                      <a:srgbClr val="00C77A"/>
                    </a:solidFill>
                    <a:latin typeface="微软雅黑" panose="020B0503020204020204" pitchFamily="34" charset="-122"/>
                    <a:ea typeface="微软雅黑" panose="020B0503020204020204" pitchFamily="34" charset="-122"/>
                  </a:rPr>
                  <a:t>input</a:t>
                </a:r>
                <a:r>
                  <a:rPr lang="zh-CN" altLang="en-US" sz="2000" b="1">
                    <a:solidFill>
                      <a:srgbClr val="00C77A"/>
                    </a:solidFill>
                    <a:latin typeface="微软雅黑" panose="020B0503020204020204" pitchFamily="34" charset="-122"/>
                    <a:ea typeface="微软雅黑" panose="020B0503020204020204" pitchFamily="34" charset="-122"/>
                  </a:rPr>
                  <a:t>类型</a:t>
                </a:r>
              </a:p>
            </p:txBody>
          </p:sp>
          <p:grpSp>
            <p:nvGrpSpPr>
              <p:cNvPr id="39" name="组合 67"/>
              <p:cNvGrpSpPr/>
              <p:nvPr/>
            </p:nvGrpSpPr>
            <p:grpSpPr bwMode="auto">
              <a:xfrm>
                <a:off x="1688" y="2598"/>
                <a:ext cx="1134" cy="737"/>
                <a:chOff x="6071563" y="1124092"/>
                <a:chExt cx="720153" cy="467999"/>
              </a:xfrm>
            </p:grpSpPr>
            <p:pic>
              <p:nvPicPr>
                <p:cNvPr id="40" name="Picture 13" descr="E:\设计\06-2018\前端5.0PPT\辅导.png辅导"/>
                <p:cNvPicPr>
                  <a:picLocks noChangeAspect="1" noChangeArrowheads="1"/>
                </p:cNvPicPr>
                <p:nvPr/>
              </p:nvPicPr>
              <p:blipFill>
                <a:blip r:embed="rId3"/>
                <a:srcRect/>
                <a:stretch>
                  <a:fillRect/>
                </a:stretch>
              </p:blipFill>
              <p:spPr bwMode="auto">
                <a:xfrm>
                  <a:off x="6071563" y="1124092"/>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square" anchor="ctr">
                  <a:spAutoFit/>
                </a:bodyPr>
                <a:lstStyle/>
                <a:p>
                  <a:pPr>
                    <a:defRPr/>
                  </a:pPr>
                  <a:endParaRPr lang="zh-CN" altLang="en-US" sz="2000" b="1" dirty="0">
                    <a:latin typeface="黑体" panose="02010609060101010101" pitchFamily="49" charset="-122"/>
                    <a:ea typeface="黑体" panose="02010609060101010101" pitchFamily="49" charset="-122"/>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HTML5</a:t>
            </a:r>
            <a:r>
              <a:rPr lang="zh-CN" altLang="en-US"/>
              <a:t>新增</a:t>
            </a:r>
            <a:r>
              <a:rPr lang="en-US" altLang="zh-CN"/>
              <a:t>input</a:t>
            </a:r>
            <a:r>
              <a:rPr lang="zh-CN" altLang="en-US"/>
              <a:t>类型</a:t>
            </a:r>
            <a:r>
              <a:rPr lang="en-US" altLang="zh-CN"/>
              <a:t>—Date pickers</a:t>
            </a:r>
          </a:p>
        </p:txBody>
      </p:sp>
      <p:graphicFrame>
        <p:nvGraphicFramePr>
          <p:cNvPr id="9" name="表格 8"/>
          <p:cNvGraphicFramePr/>
          <p:nvPr/>
        </p:nvGraphicFramePr>
        <p:xfrm>
          <a:off x="571500" y="1218565"/>
          <a:ext cx="11049000" cy="3435350"/>
        </p:xfrm>
        <a:graphic>
          <a:graphicData uri="http://schemas.openxmlformats.org/drawingml/2006/table">
            <a:tbl>
              <a:tblPr firstRow="1" bandRow="1">
                <a:tableStyleId>{5C22544A-7EE6-4342-B048-85BDC9FD1C3A}</a:tableStyleId>
              </a:tblPr>
              <a:tblGrid>
                <a:gridCol w="2496820">
                  <a:extLst>
                    <a:ext uri="{9D8B030D-6E8A-4147-A177-3AD203B41FA5}">
                      <a16:colId xmlns:a16="http://schemas.microsoft.com/office/drawing/2014/main" xmlns="" val="20000"/>
                    </a:ext>
                  </a:extLst>
                </a:gridCol>
                <a:gridCol w="8552180">
                  <a:extLst>
                    <a:ext uri="{9D8B030D-6E8A-4147-A177-3AD203B41FA5}">
                      <a16:colId xmlns:a16="http://schemas.microsoft.com/office/drawing/2014/main" xmlns="" val="20001"/>
                    </a:ext>
                  </a:extLst>
                </a:gridCol>
              </a:tblGrid>
              <a:tr h="500380">
                <a:tc>
                  <a:txBody>
                    <a:bodyPr/>
                    <a:lstStyle/>
                    <a:p>
                      <a:pPr marL="0" marR="0" lvl="0" indent="0" algn="ctr" defTabSz="914400" rtl="0" eaLnBrk="1" fontAlgn="base" latinLnBrk="0" hangingPunct="1">
                        <a:spcBef>
                          <a:spcPct val="20000"/>
                        </a:spcBef>
                        <a:spcAft>
                          <a:spcPct val="0"/>
                        </a:spcAft>
                        <a:buClr>
                          <a:schemeClr val="tx2"/>
                        </a:buClr>
                        <a:buSzTx/>
                        <a:buFont typeface="Wingdings" panose="05000000000000000000" pitchFamily="2" charset="2"/>
                        <a:buNone/>
                      </a:pPr>
                      <a:r>
                        <a:rPr kumimoji="0" lang="zh-CN" altLang="en-US" sz="2400" b="0" i="0" u="none" strike="noStrike" cap="none" normalizeH="0" baseline="0" dirty="0">
                          <a:ln>
                            <a:noFill/>
                          </a:ln>
                          <a:solidFill>
                            <a:srgbClr val="FFFFFF"/>
                          </a:solidFill>
                          <a:effectLst/>
                          <a:latin typeface="+mn-ea"/>
                          <a:ea typeface="+mn-ea"/>
                          <a:sym typeface="Calibri" panose="020F0502020204030204" pitchFamily="34" charset="0"/>
                        </a:rPr>
                        <a:t>类型</a:t>
                      </a:r>
                    </a:p>
                  </a:txBody>
                  <a:tcPr marL="121920" marR="121920" marT="60960" marB="60960" anchor="ctr" horzOverflow="overflow">
                    <a:solidFill>
                      <a:srgbClr val="40D59B"/>
                    </a:solidFill>
                  </a:tcPr>
                </a:tc>
                <a:tc>
                  <a:txBody>
                    <a:bodyPr/>
                    <a:lstStyle/>
                    <a:p>
                      <a:pPr marL="0" marR="0" lvl="0" indent="0" algn="ctr" defTabSz="914400" rtl="0" eaLnBrk="1" fontAlgn="base" latinLnBrk="0" hangingPunct="1">
                        <a:spcBef>
                          <a:spcPct val="20000"/>
                        </a:spcBef>
                        <a:spcAft>
                          <a:spcPct val="0"/>
                        </a:spcAft>
                        <a:buClr>
                          <a:schemeClr val="tx2"/>
                        </a:buClr>
                        <a:buSzTx/>
                        <a:buFont typeface="Wingdings" panose="05000000000000000000" pitchFamily="2" charset="2"/>
                        <a:buNone/>
                      </a:pPr>
                      <a:r>
                        <a:rPr kumimoji="0" lang="zh-CN" altLang="en-US" sz="2400" b="0" i="0" u="none" strike="noStrike" cap="none" normalizeH="0" baseline="0" dirty="0">
                          <a:ln>
                            <a:noFill/>
                          </a:ln>
                          <a:solidFill>
                            <a:srgbClr val="FFFFFF"/>
                          </a:solidFill>
                          <a:effectLst/>
                          <a:latin typeface="+mn-ea"/>
                          <a:ea typeface="+mn-ea"/>
                          <a:sym typeface="Calibri" panose="020F0502020204030204" pitchFamily="34" charset="0"/>
                        </a:rPr>
                        <a:t>说明</a:t>
                      </a:r>
                    </a:p>
                  </a:txBody>
                  <a:tcPr marL="121920" marR="121920" marT="60960" marB="60960" anchor="ctr" horzOverflow="overflow">
                    <a:solidFill>
                      <a:srgbClr val="40D59B"/>
                    </a:solidFill>
                  </a:tcPr>
                </a:tc>
                <a:extLst>
                  <a:ext uri="{0D108BD9-81ED-4DB2-BD59-A6C34878D82A}">
                    <a16:rowId xmlns:a16="http://schemas.microsoft.com/office/drawing/2014/main" xmlns="" val="10000"/>
                  </a:ext>
                </a:extLst>
              </a:tr>
              <a:tr h="610235">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date</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选择日、月、年</a:t>
                      </a:r>
                      <a:endPar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extLst>
                  <a:ext uri="{0D108BD9-81ED-4DB2-BD59-A6C34878D82A}">
                    <a16:rowId xmlns:a16="http://schemas.microsoft.com/office/drawing/2014/main" xmlns="" val="10001"/>
                  </a:ext>
                </a:extLst>
              </a:tr>
              <a:tr h="46482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month</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选择月、年</a:t>
                      </a:r>
                      <a:endPar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extLst>
                  <a:ext uri="{0D108BD9-81ED-4DB2-BD59-A6C34878D82A}">
                    <a16:rowId xmlns:a16="http://schemas.microsoft.com/office/drawing/2014/main" xmlns="" val="10002"/>
                  </a:ext>
                </a:extLst>
              </a:tr>
              <a:tr h="465455">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week</a:t>
                      </a:r>
                      <a:endPar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选择周和年</a:t>
                      </a:r>
                    </a:p>
                  </a:txBody>
                  <a:tcPr marL="121920" marR="121920" marT="60960" marB="60960" anchor="ctr" horzOverflow="overflow"/>
                </a:tc>
                <a:extLst>
                  <a:ext uri="{0D108BD9-81ED-4DB2-BD59-A6C34878D82A}">
                    <a16:rowId xmlns:a16="http://schemas.microsoft.com/office/drawing/2014/main" xmlns="" val="10003"/>
                  </a:ext>
                </a:extLst>
              </a:tr>
              <a:tr h="46482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time</a:t>
                      </a:r>
                      <a:endPar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选择时间（小时和分钟）</a:t>
                      </a:r>
                    </a:p>
                  </a:txBody>
                  <a:tcPr marL="121920" marR="121920" marT="60960" marB="60960" anchor="ctr" horzOverflow="overflow"/>
                </a:tc>
                <a:extLst>
                  <a:ext uri="{0D108BD9-81ED-4DB2-BD59-A6C34878D82A}">
                    <a16:rowId xmlns:a16="http://schemas.microsoft.com/office/drawing/2014/main" xmlns="" val="10004"/>
                  </a:ext>
                </a:extLst>
              </a:tr>
              <a:tr h="46482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err="1">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datetime</a:t>
                      </a:r>
                      <a:endPar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选择时间、日、月、年（</a:t>
                      </a: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UTC</a:t>
                      </a: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时间）</a:t>
                      </a:r>
                      <a:endPar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extLst>
                  <a:ext uri="{0D108BD9-81ED-4DB2-BD59-A6C34878D82A}">
                    <a16:rowId xmlns:a16="http://schemas.microsoft.com/office/drawing/2014/main" xmlns="" val="10005"/>
                  </a:ext>
                </a:extLst>
              </a:tr>
              <a:tr h="46482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2135" b="0" i="0" u="none" strike="noStrike" cap="none" normalizeH="0" baseline="0" dirty="0" err="1">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datetime</a:t>
                      </a:r>
                      <a:r>
                        <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-local</a:t>
                      </a:r>
                    </a:p>
                  </a:txBody>
                  <a:tcPr marL="121920" marR="121920" marT="60960" marB="60960" anchor="ctr" horzOverflow="overflow"/>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rPr>
                        <a:t>选择时间、日、月、年（本地时间）</a:t>
                      </a:r>
                      <a:endParaRPr kumimoji="0" lang="en-US" altLang="zh-CN" sz="2135" b="0" i="0" u="none" strike="noStrike" cap="none" normalizeH="0" baseline="0" dirty="0">
                        <a:ln>
                          <a:noFill/>
                        </a:ln>
                        <a:solidFill>
                          <a:schemeClr val="tx1"/>
                        </a:solidFill>
                        <a:effectLst/>
                        <a:latin typeface="Arial" panose="020B0604020202020204" pitchFamily="34" charset="0"/>
                        <a:ea typeface="+mn-ea"/>
                        <a:cs typeface="Arial" panose="020B0604020202020204" pitchFamily="34" charset="0"/>
                        <a:sym typeface="Calibri" panose="020F0502020204030204" pitchFamily="34" charset="0"/>
                      </a:endParaRPr>
                    </a:p>
                  </a:txBody>
                  <a:tcPr marL="121920" marR="121920" marT="60960" marB="60960" anchor="ctr" horzOverflow="overflow"/>
                </a:tc>
                <a:extLst>
                  <a:ext uri="{0D108BD9-81ED-4DB2-BD59-A6C34878D82A}">
                    <a16:rowId xmlns:a16="http://schemas.microsoft.com/office/drawing/2014/main" xmlns="" val="10006"/>
                  </a:ext>
                </a:extLst>
              </a:tr>
            </a:tbl>
          </a:graphicData>
        </a:graphic>
      </p:graphicFrame>
      <p:grpSp>
        <p:nvGrpSpPr>
          <p:cNvPr id="35" name="组合 34"/>
          <p:cNvGrpSpPr/>
          <p:nvPr/>
        </p:nvGrpSpPr>
        <p:grpSpPr>
          <a:xfrm>
            <a:off x="3562350" y="5473065"/>
            <a:ext cx="3974202" cy="582930"/>
            <a:chOff x="1488" y="2503"/>
            <a:chExt cx="5000" cy="918"/>
          </a:xfrm>
        </p:grpSpPr>
        <p:sp>
          <p:nvSpPr>
            <p:cNvPr id="36" name="圆角矩形 35"/>
            <p:cNvSpPr/>
            <p:nvPr/>
          </p:nvSpPr>
          <p:spPr>
            <a:xfrm>
              <a:off x="1488" y="2503"/>
              <a:ext cx="5000" cy="91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C77A"/>
                </a:solidFill>
              </a:endParaRPr>
            </a:p>
          </p:txBody>
        </p:sp>
        <p:grpSp>
          <p:nvGrpSpPr>
            <p:cNvPr id="37" name="组合 36"/>
            <p:cNvGrpSpPr/>
            <p:nvPr/>
          </p:nvGrpSpPr>
          <p:grpSpPr>
            <a:xfrm>
              <a:off x="1688" y="2598"/>
              <a:ext cx="4564" cy="737"/>
              <a:chOff x="1688" y="2598"/>
              <a:chExt cx="4564" cy="737"/>
            </a:xfrm>
          </p:grpSpPr>
          <p:sp>
            <p:nvSpPr>
              <p:cNvPr id="38" name="文本框 37"/>
              <p:cNvSpPr txBox="1"/>
              <p:nvPr/>
            </p:nvSpPr>
            <p:spPr>
              <a:xfrm>
                <a:off x="2438" y="2633"/>
                <a:ext cx="3814" cy="628"/>
              </a:xfrm>
              <a:prstGeom prst="rect">
                <a:avLst/>
              </a:prstGeom>
              <a:noFill/>
            </p:spPr>
            <p:txBody>
              <a:bodyPr wrap="square" rtlCol="0">
                <a:spAutoFit/>
              </a:bodyPr>
              <a:lstStyle/>
              <a:p>
                <a:pPr algn="l"/>
                <a:r>
                  <a:rPr sz="2000" b="1">
                    <a:solidFill>
                      <a:srgbClr val="00C77A"/>
                    </a:solidFill>
                    <a:latin typeface="微软雅黑" panose="020B0503020204020204" pitchFamily="34" charset="-122"/>
                    <a:ea typeface="微软雅黑" panose="020B0503020204020204" pitchFamily="34" charset="-122"/>
                  </a:rPr>
                  <a:t>演示示例</a:t>
                </a:r>
                <a:r>
                  <a:rPr lang="en-US" sz="2000" b="1">
                    <a:solidFill>
                      <a:srgbClr val="00C77A"/>
                    </a:solidFill>
                    <a:latin typeface="微软雅黑" panose="020B0503020204020204" pitchFamily="34" charset="-122"/>
                    <a:ea typeface="微软雅黑" panose="020B0503020204020204" pitchFamily="34" charset="-122"/>
                  </a:rPr>
                  <a:t>07</a:t>
                </a:r>
                <a:r>
                  <a:rPr sz="2000" b="1">
                    <a:solidFill>
                      <a:srgbClr val="00C77A"/>
                    </a:solidFill>
                    <a:latin typeface="微软雅黑" panose="020B0503020204020204" pitchFamily="34" charset="-122"/>
                    <a:ea typeface="微软雅黑" panose="020B0503020204020204" pitchFamily="34" charset="-122"/>
                  </a:rPr>
                  <a:t>：</a:t>
                </a:r>
                <a:r>
                  <a:rPr lang="en-US" sz="2000" b="1">
                    <a:solidFill>
                      <a:srgbClr val="00C77A"/>
                    </a:solidFill>
                    <a:latin typeface="微软雅黑" panose="020B0503020204020204" pitchFamily="34" charset="-122"/>
                    <a:ea typeface="微软雅黑" panose="020B0503020204020204" pitchFamily="34" charset="-122"/>
                  </a:rPr>
                  <a:t>input</a:t>
                </a:r>
                <a:r>
                  <a:rPr lang="zh-CN" altLang="en-US" sz="2000" b="1">
                    <a:solidFill>
                      <a:srgbClr val="00C77A"/>
                    </a:solidFill>
                    <a:latin typeface="微软雅黑" panose="020B0503020204020204" pitchFamily="34" charset="-122"/>
                    <a:ea typeface="微软雅黑" panose="020B0503020204020204" pitchFamily="34" charset="-122"/>
                  </a:rPr>
                  <a:t>类型</a:t>
                </a:r>
              </a:p>
            </p:txBody>
          </p:sp>
          <p:grpSp>
            <p:nvGrpSpPr>
              <p:cNvPr id="39" name="组合 67"/>
              <p:cNvGrpSpPr/>
              <p:nvPr/>
            </p:nvGrpSpPr>
            <p:grpSpPr bwMode="auto">
              <a:xfrm>
                <a:off x="1688" y="2598"/>
                <a:ext cx="1134" cy="737"/>
                <a:chOff x="6071563" y="1124092"/>
                <a:chExt cx="720153" cy="467999"/>
              </a:xfrm>
            </p:grpSpPr>
            <p:pic>
              <p:nvPicPr>
                <p:cNvPr id="40" name="Picture 13" descr="E:\设计\06-2018\前端5.0PPT\辅导.png辅导"/>
                <p:cNvPicPr>
                  <a:picLocks noChangeAspect="1" noChangeArrowheads="1"/>
                </p:cNvPicPr>
                <p:nvPr/>
              </p:nvPicPr>
              <p:blipFill>
                <a:blip r:embed="rId3"/>
                <a:srcRect/>
                <a:stretch>
                  <a:fillRect/>
                </a:stretch>
              </p:blipFill>
              <p:spPr bwMode="auto">
                <a:xfrm>
                  <a:off x="6071563" y="1124092"/>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square" anchor="ctr">
                  <a:spAutoFit/>
                </a:bodyPr>
                <a:lstStyle/>
                <a:p>
                  <a:pPr>
                    <a:defRPr/>
                  </a:pPr>
                  <a:endParaRPr lang="zh-CN" altLang="en-US" sz="2000" b="1" dirty="0">
                    <a:latin typeface="黑体" panose="02010609060101010101" pitchFamily="49" charset="-122"/>
                    <a:ea typeface="黑体" panose="02010609060101010101" pitchFamily="49" charset="-122"/>
                  </a:endParaRPr>
                </a:p>
              </p:txBody>
            </p:sp>
          </p:grpSp>
        </p:grpSp>
      </p:grpSp>
      <p:grpSp>
        <p:nvGrpSpPr>
          <p:cNvPr id="16" name="组合 70"/>
          <p:cNvGrpSpPr/>
          <p:nvPr/>
        </p:nvGrpSpPr>
        <p:grpSpPr bwMode="auto">
          <a:xfrm>
            <a:off x="376526" y="1114108"/>
            <a:ext cx="1078259" cy="414337"/>
            <a:chOff x="921965" y="2536466"/>
            <a:chExt cx="1078267" cy="414475"/>
          </a:xfrm>
        </p:grpSpPr>
        <p:pic>
          <p:nvPicPr>
            <p:cNvPr id="17" name="Picture 8" descr="E:\设计\06-2018\前端5.0PPT\实例.png实例"/>
            <p:cNvPicPr>
              <a:picLocks noChangeAspect="1" noChangeArrowheads="1"/>
            </p:cNvPicPr>
            <p:nvPr/>
          </p:nvPicPr>
          <p:blipFill>
            <a:blip r:embed="rId4"/>
            <a:srcRect/>
            <a:stretch>
              <a:fillRect/>
            </a:stretch>
          </p:blipFill>
          <p:spPr bwMode="auto">
            <a:xfrm>
              <a:off x="921965" y="2536466"/>
              <a:ext cx="414023"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1"/>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pitchFamily="49" charset="-122"/>
                  <a:ea typeface="黑体" panose="02010609060101010101" pitchFamily="49" charset="-122"/>
                </a:rPr>
                <a:t>示例</a:t>
              </a:r>
            </a:p>
          </p:txBody>
        </p:sp>
      </p:grpSp>
      <p:sp>
        <p:nvSpPr>
          <p:cNvPr id="25" name="AutoShape 3"/>
          <p:cNvSpPr>
            <a:spLocks noChangeArrowheads="1"/>
          </p:cNvSpPr>
          <p:nvPr/>
        </p:nvSpPr>
        <p:spPr bwMode="auto">
          <a:xfrm>
            <a:off x="790575" y="1681480"/>
            <a:ext cx="8280400" cy="3089910"/>
          </a:xfrm>
          <a:prstGeom prst="roundRect">
            <a:avLst>
              <a:gd name="adj" fmla="val 0"/>
            </a:avLst>
          </a:prstGeom>
          <a:solidFill>
            <a:srgbClr val="A6EBD1">
              <a:alpha val="22000"/>
            </a:srgbClr>
          </a:solidFill>
          <a:ln w="50800" cap="flat" cmpd="sng" algn="ctr">
            <a:solidFill>
              <a:srgbClr val="40D59B"/>
            </a:solidFill>
            <a:prstDash val="solid"/>
            <a:round/>
            <a:headEnd type="none" w="med" len="med"/>
            <a:tailEnd type="none" w="med" len="med"/>
          </a:ln>
          <a:effectLst>
            <a:outerShdw blurRad="38100" sx="101000" sy="101000" algn="ctr" rotWithShape="0">
              <a:prstClr val="black">
                <a:alpha val="10000"/>
              </a:prstClr>
            </a:outerShdw>
          </a:effectLst>
        </p:spPr>
        <p:txBody>
          <a:bodyPr>
            <a:noAutofit/>
          </a:bodyPr>
          <a:lstStyle/>
          <a:p>
            <a:pPr lvl="0" algn="l" defTabSz="1218565">
              <a:lnSpc>
                <a:spcPct val="130000"/>
              </a:lnSpc>
            </a:pPr>
            <a:r>
              <a:rPr lang="en-US" altLang="zh-CN" b="1" dirty="0">
                <a:solidFill>
                  <a:schemeClr val="accent5">
                    <a:lumMod val="10000"/>
                  </a:schemeClr>
                </a:solidFill>
                <a:latin typeface="+mn-lt"/>
                <a:ea typeface="黑体" panose="02010609060101010101" pitchFamily="49" charset="-122"/>
                <a:sym typeface="+mn-ea"/>
              </a:rPr>
              <a:t>&lt;p&gt;&lt;input type="</a:t>
            </a:r>
            <a:r>
              <a:rPr lang="en-US" altLang="zh-CN" b="1" dirty="0">
                <a:solidFill>
                  <a:srgbClr val="FF0000"/>
                </a:solidFill>
                <a:latin typeface="+mn-lt"/>
                <a:ea typeface="黑体" panose="02010609060101010101" pitchFamily="49" charset="-122"/>
                <a:sym typeface="+mn-ea"/>
              </a:rPr>
              <a:t>date</a:t>
            </a:r>
            <a:r>
              <a:rPr lang="en-US" altLang="zh-CN" b="1" dirty="0">
                <a:solidFill>
                  <a:schemeClr val="accent5">
                    <a:lumMod val="10000"/>
                  </a:schemeClr>
                </a:solidFill>
                <a:latin typeface="+mn-lt"/>
                <a:ea typeface="黑体" panose="02010609060101010101" pitchFamily="49" charset="-122"/>
                <a:sym typeface="+mn-ea"/>
              </a:rPr>
              <a:t>"&gt; &lt;input type="submit" value="提交"&gt;&lt;/p&gt;</a:t>
            </a:r>
          </a:p>
          <a:p>
            <a:pPr lvl="0" algn="l" defTabSz="1218565">
              <a:lnSpc>
                <a:spcPct val="130000"/>
              </a:lnSpc>
            </a:pPr>
            <a:r>
              <a:rPr lang="en-US" altLang="zh-CN" b="1" dirty="0">
                <a:solidFill>
                  <a:schemeClr val="accent5">
                    <a:lumMod val="10000"/>
                  </a:schemeClr>
                </a:solidFill>
                <a:latin typeface="+mn-lt"/>
                <a:ea typeface="黑体" panose="02010609060101010101" pitchFamily="49" charset="-122"/>
                <a:sym typeface="+mn-ea"/>
              </a:rPr>
              <a:t>&lt;p&gt;&lt;input type="</a:t>
            </a:r>
            <a:r>
              <a:rPr lang="en-US" altLang="zh-CN" b="1" dirty="0">
                <a:solidFill>
                  <a:srgbClr val="FF0000"/>
                </a:solidFill>
                <a:latin typeface="+mn-lt"/>
                <a:ea typeface="黑体" panose="02010609060101010101" pitchFamily="49" charset="-122"/>
                <a:sym typeface="+mn-ea"/>
              </a:rPr>
              <a:t>month</a:t>
            </a:r>
            <a:r>
              <a:rPr lang="en-US" altLang="zh-CN" b="1" dirty="0">
                <a:solidFill>
                  <a:schemeClr val="accent5">
                    <a:lumMod val="10000"/>
                  </a:schemeClr>
                </a:solidFill>
                <a:latin typeface="+mn-lt"/>
                <a:ea typeface="黑体" panose="02010609060101010101" pitchFamily="49" charset="-122"/>
                <a:sym typeface="+mn-ea"/>
              </a:rPr>
              <a:t>"&gt; &lt;input type="submit" value="提交"&gt;&lt;/p&gt;</a:t>
            </a:r>
          </a:p>
          <a:p>
            <a:pPr lvl="0" algn="l" defTabSz="1218565">
              <a:lnSpc>
                <a:spcPct val="130000"/>
              </a:lnSpc>
            </a:pPr>
            <a:r>
              <a:rPr lang="en-US" altLang="zh-CN" b="1" dirty="0">
                <a:solidFill>
                  <a:schemeClr val="accent5">
                    <a:lumMod val="10000"/>
                  </a:schemeClr>
                </a:solidFill>
                <a:latin typeface="+mn-lt"/>
                <a:ea typeface="黑体" panose="02010609060101010101" pitchFamily="49" charset="-122"/>
                <a:sym typeface="+mn-ea"/>
              </a:rPr>
              <a:t>&lt;p&gt;&lt;input type="</a:t>
            </a:r>
            <a:r>
              <a:rPr lang="en-US" altLang="zh-CN" b="1" dirty="0">
                <a:solidFill>
                  <a:srgbClr val="FF0000"/>
                </a:solidFill>
                <a:latin typeface="+mn-lt"/>
                <a:ea typeface="黑体" panose="02010609060101010101" pitchFamily="49" charset="-122"/>
                <a:sym typeface="+mn-ea"/>
              </a:rPr>
              <a:t>week</a:t>
            </a:r>
            <a:r>
              <a:rPr lang="en-US" altLang="zh-CN" b="1" dirty="0">
                <a:solidFill>
                  <a:schemeClr val="accent5">
                    <a:lumMod val="10000"/>
                  </a:schemeClr>
                </a:solidFill>
                <a:latin typeface="+mn-lt"/>
                <a:ea typeface="黑体" panose="02010609060101010101" pitchFamily="49" charset="-122"/>
                <a:sym typeface="+mn-ea"/>
              </a:rPr>
              <a:t>"&gt; &lt;input type="submit" value="提交"&gt;&lt;/p</a:t>
            </a:r>
          </a:p>
          <a:p>
            <a:pPr lvl="0" algn="l" defTabSz="1218565">
              <a:lnSpc>
                <a:spcPct val="130000"/>
              </a:lnSpc>
            </a:pPr>
            <a:r>
              <a:rPr lang="en-US" altLang="zh-CN" b="1" dirty="0">
                <a:solidFill>
                  <a:schemeClr val="accent5">
                    <a:lumMod val="10000"/>
                  </a:schemeClr>
                </a:solidFill>
                <a:latin typeface="+mn-lt"/>
                <a:ea typeface="黑体" panose="02010609060101010101" pitchFamily="49" charset="-122"/>
                <a:sym typeface="+mn-ea"/>
              </a:rPr>
              <a:t>&lt;p&gt;&lt;input type="</a:t>
            </a:r>
            <a:r>
              <a:rPr lang="en-US" altLang="zh-CN" b="1" dirty="0">
                <a:solidFill>
                  <a:srgbClr val="FF0000"/>
                </a:solidFill>
                <a:latin typeface="+mn-lt"/>
                <a:ea typeface="黑体" panose="02010609060101010101" pitchFamily="49" charset="-122"/>
                <a:sym typeface="+mn-ea"/>
              </a:rPr>
              <a:t>time</a:t>
            </a:r>
            <a:r>
              <a:rPr lang="en-US" altLang="zh-CN" b="1" dirty="0">
                <a:solidFill>
                  <a:schemeClr val="accent5">
                    <a:lumMod val="10000"/>
                  </a:schemeClr>
                </a:solidFill>
                <a:latin typeface="+mn-lt"/>
                <a:ea typeface="黑体" panose="02010609060101010101" pitchFamily="49" charset="-122"/>
                <a:sym typeface="+mn-ea"/>
              </a:rPr>
              <a:t>"&gt; &lt;input type="submit" value="提交"&gt;&lt;/p&gt;</a:t>
            </a:r>
          </a:p>
          <a:p>
            <a:pPr lvl="0" algn="l" defTabSz="1218565">
              <a:lnSpc>
                <a:spcPct val="130000"/>
              </a:lnSpc>
            </a:pPr>
            <a:r>
              <a:rPr lang="en-US" altLang="zh-CN" b="1" dirty="0">
                <a:solidFill>
                  <a:schemeClr val="accent5">
                    <a:lumMod val="10000"/>
                  </a:schemeClr>
                </a:solidFill>
                <a:latin typeface="+mn-lt"/>
                <a:ea typeface="黑体" panose="02010609060101010101" pitchFamily="49" charset="-122"/>
                <a:sym typeface="+mn-ea"/>
              </a:rPr>
              <a:t>&lt;p&gt;&lt;input type="</a:t>
            </a:r>
            <a:r>
              <a:rPr lang="en-US" altLang="zh-CN" b="1" dirty="0">
                <a:solidFill>
                  <a:srgbClr val="FF0000"/>
                </a:solidFill>
                <a:latin typeface="+mn-lt"/>
                <a:ea typeface="黑体" panose="02010609060101010101" pitchFamily="49" charset="-122"/>
                <a:sym typeface="+mn-ea"/>
              </a:rPr>
              <a:t>datetime</a:t>
            </a:r>
            <a:r>
              <a:rPr lang="en-US" altLang="zh-CN" b="1" dirty="0">
                <a:solidFill>
                  <a:schemeClr val="accent5">
                    <a:lumMod val="10000"/>
                  </a:schemeClr>
                </a:solidFill>
                <a:latin typeface="+mn-lt"/>
                <a:ea typeface="黑体" panose="02010609060101010101" pitchFamily="49" charset="-122"/>
                <a:sym typeface="+mn-ea"/>
              </a:rPr>
              <a:t>"&gt; &lt;input type="submit" value="提交"&gt;&lt;/p&gt;</a:t>
            </a:r>
          </a:p>
          <a:p>
            <a:pPr lvl="0" algn="l" defTabSz="1218565">
              <a:lnSpc>
                <a:spcPct val="130000"/>
              </a:lnSpc>
            </a:pPr>
            <a:r>
              <a:rPr lang="en-US" altLang="zh-CN" b="1" dirty="0">
                <a:solidFill>
                  <a:schemeClr val="accent5">
                    <a:lumMod val="10000"/>
                  </a:schemeClr>
                </a:solidFill>
                <a:latin typeface="+mn-lt"/>
                <a:ea typeface="黑体" panose="02010609060101010101" pitchFamily="49" charset="-122"/>
                <a:sym typeface="+mn-ea"/>
              </a:rPr>
              <a:t>&lt;p&gt;&lt;input type="</a:t>
            </a:r>
            <a:r>
              <a:rPr lang="en-US" altLang="zh-CN" b="1" dirty="0">
                <a:solidFill>
                  <a:srgbClr val="FF0000"/>
                </a:solidFill>
                <a:latin typeface="+mn-lt"/>
                <a:ea typeface="黑体" panose="02010609060101010101" pitchFamily="49" charset="-122"/>
                <a:sym typeface="+mn-ea"/>
              </a:rPr>
              <a:t>datetime-local</a:t>
            </a:r>
            <a:r>
              <a:rPr lang="en-US" altLang="zh-CN" b="1" dirty="0">
                <a:solidFill>
                  <a:schemeClr val="accent5">
                    <a:lumMod val="10000"/>
                  </a:schemeClr>
                </a:solidFill>
                <a:latin typeface="+mn-lt"/>
                <a:ea typeface="黑体" panose="02010609060101010101" pitchFamily="49" charset="-122"/>
                <a:sym typeface="+mn-ea"/>
              </a:rPr>
              <a:t>"&gt; &lt;input type="submit" value="提交"&gt;&lt;/p&gt;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a:t>课程结构图</a:t>
            </a:r>
            <a:endParaRPr lang="zh-CN" altLang="en-US" dirty="0"/>
          </a:p>
        </p:txBody>
      </p:sp>
      <p:pic>
        <p:nvPicPr>
          <p:cNvPr id="3" name="图片 2"/>
          <p:cNvPicPr>
            <a:picLocks noChangeAspect="1"/>
          </p:cNvPicPr>
          <p:nvPr/>
        </p:nvPicPr>
        <p:blipFill>
          <a:blip r:embed="rId3"/>
          <a:stretch>
            <a:fillRect/>
          </a:stretch>
        </p:blipFill>
        <p:spPr>
          <a:xfrm>
            <a:off x="1339849" y="2234565"/>
            <a:ext cx="9995259" cy="285502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表单的初级验证</a:t>
            </a:r>
          </a:p>
        </p:txBody>
      </p:sp>
      <p:sp>
        <p:nvSpPr>
          <p:cNvPr id="3" name="内容占位符 2"/>
          <p:cNvSpPr>
            <a:spLocks noGrp="1"/>
          </p:cNvSpPr>
          <p:nvPr>
            <p:ph idx="1"/>
          </p:nvPr>
        </p:nvSpPr>
        <p:spPr/>
        <p:txBody>
          <a:bodyPr/>
          <a:lstStyle/>
          <a:p>
            <a:r>
              <a:rPr lang="zh-CN" altLang="zh-CN"/>
              <a:t>为什么要进行表单验证</a:t>
            </a:r>
            <a:r>
              <a:rPr lang="zh-CN" altLang="en-US"/>
              <a:t>？</a:t>
            </a:r>
            <a:endParaRPr lang="en-US" altLang="zh-CN"/>
          </a:p>
          <a:p>
            <a:r>
              <a:rPr lang="zh-CN" altLang="zh-CN"/>
              <a:t>表单验证的好处</a:t>
            </a:r>
            <a:endParaRPr lang="en-US" altLang="zh-CN"/>
          </a:p>
          <a:p>
            <a:pPr lvl="1"/>
            <a:r>
              <a:rPr lang="zh-CN" altLang="zh-CN"/>
              <a:t>减轻服务器的压力</a:t>
            </a:r>
          </a:p>
          <a:p>
            <a:pPr lvl="1"/>
            <a:r>
              <a:rPr lang="zh-CN" altLang="zh-CN"/>
              <a:t>保证数据的可行性和安全性</a:t>
            </a:r>
          </a:p>
        </p:txBody>
      </p:sp>
      <p:pic>
        <p:nvPicPr>
          <p:cNvPr id="7170" name="Picture 2" descr="C:\Users\yaling.he\Desktop\Chapter03截图\Chapter03截图\图3.39　表单验证.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75" y="2328545"/>
            <a:ext cx="5490210" cy="3551555"/>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组合 72"/>
          <p:cNvGrpSpPr/>
          <p:nvPr/>
        </p:nvGrpSpPr>
        <p:grpSpPr bwMode="auto">
          <a:xfrm>
            <a:off x="376556" y="1218566"/>
            <a:ext cx="1042987" cy="414020"/>
            <a:chOff x="942908" y="1177630"/>
            <a:chExt cx="1043778" cy="414342"/>
          </a:xfrm>
        </p:grpSpPr>
        <p:pic>
          <p:nvPicPr>
            <p:cNvPr id="28" name="Picture 5" descr="E:\设计\06-2018\前端5.0PPT\问题.png问题"/>
            <p:cNvPicPr>
              <a:picLocks noChangeAspect="1" noChangeArrowheads="1"/>
            </p:cNvPicPr>
            <p:nvPr/>
          </p:nvPicPr>
          <p:blipFill>
            <a:blip r:embed="rId4"/>
            <a:srcRect/>
            <a:stretch>
              <a:fillRect/>
            </a:stretch>
          </p:blipFill>
          <p:spPr bwMode="auto">
            <a:xfrm>
              <a:off x="942908" y="1177630"/>
              <a:ext cx="414476" cy="414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7"/>
            <p:cNvSpPr txBox="1"/>
            <p:nvPr/>
          </p:nvSpPr>
          <p:spPr>
            <a:xfrm>
              <a:off x="1286067" y="1184620"/>
              <a:ext cx="700619" cy="40036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pitchFamily="49" charset="-122"/>
                  <a:ea typeface="黑体" panose="02010609060101010101" pitchFamily="49" charset="-122"/>
                </a:rPr>
                <a:t>问题</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left)">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par>
                                <p:cTn id="13" presetID="22" presetClass="entr" presetSubtype="8"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表单初级验证的方法</a:t>
            </a:r>
          </a:p>
        </p:txBody>
      </p:sp>
      <p:sp>
        <p:nvSpPr>
          <p:cNvPr id="3" name="内容占位符 2"/>
          <p:cNvSpPr>
            <a:spLocks noGrp="1"/>
          </p:cNvSpPr>
          <p:nvPr>
            <p:ph idx="1"/>
          </p:nvPr>
        </p:nvSpPr>
        <p:spPr/>
        <p:txBody>
          <a:bodyPr/>
          <a:lstStyle/>
          <a:p>
            <a:r>
              <a:rPr lang="en-US" altLang="zh-CN"/>
              <a:t>placeholder</a:t>
            </a:r>
          </a:p>
          <a:p>
            <a:r>
              <a:rPr lang="en-US" altLang="zh-CN"/>
              <a:t>required</a:t>
            </a:r>
          </a:p>
          <a:p>
            <a:r>
              <a:rPr lang="en-US" altLang="zh-CN"/>
              <a:t>pattern</a:t>
            </a:r>
            <a:endParaRPr lang="zh-CN" altLang="zh-CN"/>
          </a:p>
          <a:p>
            <a:endParaRPr lang="zh-CN"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placeholder</a:t>
            </a:r>
          </a:p>
        </p:txBody>
      </p:sp>
      <p:sp>
        <p:nvSpPr>
          <p:cNvPr id="3" name="内容占位符 2"/>
          <p:cNvSpPr>
            <a:spLocks noGrp="1"/>
          </p:cNvSpPr>
          <p:nvPr>
            <p:ph idx="1"/>
          </p:nvPr>
        </p:nvSpPr>
        <p:spPr/>
        <p:txBody>
          <a:bodyPr/>
          <a:lstStyle/>
          <a:p>
            <a:pPr lvl="0"/>
            <a:r>
              <a:rPr lang="en-US" altLang="zh-CN"/>
              <a:t>input</a:t>
            </a:r>
            <a:r>
              <a:rPr lang="zh-CN" altLang="zh-CN"/>
              <a:t>类型的文本框提供一种提示，可以描述文本框期待用户输入的内容，</a:t>
            </a:r>
            <a:r>
              <a:rPr lang="zh-CN" altLang="en-US"/>
              <a:t>提示语默认</a:t>
            </a:r>
            <a:r>
              <a:rPr lang="zh-CN" altLang="zh-CN"/>
              <a:t>显示，当文本框中</a:t>
            </a:r>
            <a:r>
              <a:rPr lang="zh-CN" altLang="en-US"/>
              <a:t>输入</a:t>
            </a:r>
            <a:r>
              <a:rPr lang="zh-CN" altLang="zh-CN"/>
              <a:t>内容时</a:t>
            </a:r>
            <a:r>
              <a:rPr lang="zh-CN" altLang="en-US"/>
              <a:t>提示语</a:t>
            </a:r>
            <a:r>
              <a:rPr lang="zh-CN" altLang="zh-CN"/>
              <a:t>消失</a:t>
            </a:r>
            <a:endParaRPr lang="en-US" altLang="zh-CN"/>
          </a:p>
          <a:p>
            <a:pPr lvl="0"/>
            <a:r>
              <a:rPr lang="zh-CN" altLang="zh-CN"/>
              <a:t>适合于</a:t>
            </a:r>
            <a:r>
              <a:rPr lang="en-US" altLang="zh-CN"/>
              <a:t>input</a:t>
            </a:r>
            <a:r>
              <a:rPr lang="zh-CN" altLang="zh-CN"/>
              <a:t>标签：</a:t>
            </a:r>
            <a:r>
              <a:rPr lang="en-US" altLang="zh-CN"/>
              <a:t>text</a:t>
            </a:r>
            <a:r>
              <a:rPr lang="zh-CN" altLang="zh-CN"/>
              <a:t>、</a:t>
            </a:r>
            <a:r>
              <a:rPr lang="en-US" altLang="zh-CN"/>
              <a:t>search</a:t>
            </a:r>
            <a:r>
              <a:rPr lang="zh-CN" altLang="zh-CN"/>
              <a:t>、</a:t>
            </a:r>
            <a:r>
              <a:rPr lang="en-US" altLang="zh-CN"/>
              <a:t>url</a:t>
            </a:r>
            <a:r>
              <a:rPr lang="zh-CN" altLang="zh-CN"/>
              <a:t>、</a:t>
            </a:r>
            <a:r>
              <a:rPr lang="en-US" altLang="zh-CN"/>
              <a:t>email</a:t>
            </a:r>
            <a:r>
              <a:rPr lang="zh-CN" altLang="zh-CN"/>
              <a:t>和</a:t>
            </a:r>
            <a:r>
              <a:rPr lang="en-US" altLang="zh-CN"/>
              <a:t>password</a:t>
            </a:r>
            <a:r>
              <a:rPr lang="zh-CN" altLang="zh-CN"/>
              <a:t>等类型</a:t>
            </a:r>
          </a:p>
        </p:txBody>
      </p:sp>
      <p:sp>
        <p:nvSpPr>
          <p:cNvPr id="5" name="AutoShape 3"/>
          <p:cNvSpPr>
            <a:spLocks noChangeArrowheads="1"/>
          </p:cNvSpPr>
          <p:nvPr/>
        </p:nvSpPr>
        <p:spPr bwMode="auto">
          <a:xfrm>
            <a:off x="1517373" y="5619606"/>
            <a:ext cx="8593419" cy="506729"/>
          </a:xfrm>
          <a:prstGeom prst="roundRect">
            <a:avLst>
              <a:gd name="adj" fmla="val 0"/>
            </a:avLst>
          </a:prstGeom>
          <a:solidFill>
            <a:srgbClr val="EDF5FD"/>
          </a:solidFill>
          <a:ln w="50800" cap="flat" cmpd="sng" algn="ctr">
            <a:solidFill>
              <a:srgbClr val="00C77A"/>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defTabSz="723900">
              <a:lnSpc>
                <a:spcPct val="150000"/>
              </a:lnSpc>
              <a:spcAft>
                <a:spcPts val="0"/>
              </a:spcAft>
              <a:buClr>
                <a:schemeClr val="folHlink"/>
              </a:buClr>
              <a:buSzPct val="60000"/>
              <a:tabLst>
                <a:tab pos="444500" algn="l"/>
              </a:tabLst>
              <a:defRPr/>
            </a:pPr>
            <a:r>
              <a:rPr lang="en-US" altLang="zh-CN" b="1" dirty="0">
                <a:latin typeface="+mn-lt"/>
              </a:rPr>
              <a:t>&lt;input type="search" name="</a:t>
            </a:r>
            <a:r>
              <a:rPr lang="en-US" altLang="zh-CN" b="1" dirty="0" err="1">
                <a:latin typeface="+mn-lt"/>
              </a:rPr>
              <a:t>sousuo</a:t>
            </a:r>
            <a:r>
              <a:rPr lang="en-US" altLang="zh-CN" b="1" dirty="0">
                <a:latin typeface="+mn-lt"/>
              </a:rPr>
              <a:t>"  </a:t>
            </a:r>
            <a:r>
              <a:rPr lang="en-US" altLang="zh-CN" b="1" dirty="0">
                <a:solidFill>
                  <a:srgbClr val="FF0000"/>
                </a:solidFill>
                <a:latin typeface="+mn-lt"/>
              </a:rPr>
              <a:t>placeholder</a:t>
            </a:r>
            <a:r>
              <a:rPr lang="en-US" altLang="zh-CN" b="1" dirty="0">
                <a:latin typeface="+mn-lt"/>
              </a:rPr>
              <a:t>="</a:t>
            </a:r>
            <a:r>
              <a:rPr lang="zh-CN" altLang="en-US" b="1" dirty="0">
                <a:latin typeface="+mn-lt"/>
              </a:rPr>
              <a:t>请输入要搜索的关键字</a:t>
            </a:r>
            <a:r>
              <a:rPr lang="en-US" altLang="zh-CN" b="1" dirty="0">
                <a:latin typeface="+mn-lt"/>
              </a:rPr>
              <a:t>"/&gt;</a:t>
            </a:r>
          </a:p>
        </p:txBody>
      </p:sp>
      <p:grpSp>
        <p:nvGrpSpPr>
          <p:cNvPr id="11" name="组合 10"/>
          <p:cNvGrpSpPr/>
          <p:nvPr/>
        </p:nvGrpSpPr>
        <p:grpSpPr>
          <a:xfrm>
            <a:off x="619760" y="5138420"/>
            <a:ext cx="1039495" cy="400050"/>
            <a:chOff x="1850" y="3686"/>
            <a:chExt cx="1637" cy="630"/>
          </a:xfrm>
        </p:grpSpPr>
        <p:sp>
          <p:nvSpPr>
            <p:cNvPr id="24" name="TextBox 14"/>
            <p:cNvSpPr txBox="1"/>
            <p:nvPr/>
          </p:nvSpPr>
          <p:spPr>
            <a:xfrm>
              <a:off x="2385" y="3686"/>
              <a:ext cx="1102" cy="630"/>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pitchFamily="49" charset="-122"/>
                  <a:ea typeface="黑体" panose="02010609060101010101" pitchFamily="49" charset="-122"/>
                </a:rPr>
                <a:t>语法</a:t>
              </a:r>
            </a:p>
          </p:txBody>
        </p:sp>
        <p:pic>
          <p:nvPicPr>
            <p:cNvPr id="122" name="图片 121" descr="语法"/>
            <p:cNvPicPr>
              <a:picLocks noChangeAspect="1"/>
            </p:cNvPicPr>
            <p:nvPr/>
          </p:nvPicPr>
          <p:blipFill>
            <a:blip r:embed="rId3"/>
            <a:stretch>
              <a:fillRect/>
            </a:stretch>
          </p:blipFill>
          <p:spPr>
            <a:xfrm>
              <a:off x="1850" y="3686"/>
              <a:ext cx="614" cy="614"/>
            </a:xfrm>
            <a:prstGeom prst="rect">
              <a:avLst/>
            </a:prstGeom>
          </p:spPr>
        </p:pic>
      </p:grpSp>
      <p:grpSp>
        <p:nvGrpSpPr>
          <p:cNvPr id="35" name="组合 34"/>
          <p:cNvGrpSpPr/>
          <p:nvPr/>
        </p:nvGrpSpPr>
        <p:grpSpPr>
          <a:xfrm>
            <a:off x="3562350" y="6204585"/>
            <a:ext cx="4767453" cy="582930"/>
            <a:chOff x="1488" y="2503"/>
            <a:chExt cx="5998" cy="918"/>
          </a:xfrm>
        </p:grpSpPr>
        <p:sp>
          <p:nvSpPr>
            <p:cNvPr id="36" name="圆角矩形 35"/>
            <p:cNvSpPr/>
            <p:nvPr/>
          </p:nvSpPr>
          <p:spPr>
            <a:xfrm>
              <a:off x="1488" y="2503"/>
              <a:ext cx="5175" cy="91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C77A"/>
                </a:solidFill>
              </a:endParaRPr>
            </a:p>
          </p:txBody>
        </p:sp>
        <p:grpSp>
          <p:nvGrpSpPr>
            <p:cNvPr id="37" name="组合 36"/>
            <p:cNvGrpSpPr/>
            <p:nvPr/>
          </p:nvGrpSpPr>
          <p:grpSpPr>
            <a:xfrm>
              <a:off x="1688" y="2598"/>
              <a:ext cx="5798" cy="737"/>
              <a:chOff x="1688" y="2598"/>
              <a:chExt cx="5798" cy="737"/>
            </a:xfrm>
          </p:grpSpPr>
          <p:sp>
            <p:nvSpPr>
              <p:cNvPr id="38" name="文本框 37"/>
              <p:cNvSpPr txBox="1"/>
              <p:nvPr/>
            </p:nvSpPr>
            <p:spPr>
              <a:xfrm>
                <a:off x="2438" y="2633"/>
                <a:ext cx="5048" cy="628"/>
              </a:xfrm>
              <a:prstGeom prst="rect">
                <a:avLst/>
              </a:prstGeom>
              <a:noFill/>
            </p:spPr>
            <p:txBody>
              <a:bodyPr wrap="square" rtlCol="0">
                <a:spAutoFit/>
              </a:bodyPr>
              <a:lstStyle/>
              <a:p>
                <a:pPr algn="l"/>
                <a:r>
                  <a:rPr sz="2000" b="1">
                    <a:solidFill>
                      <a:srgbClr val="00C77A"/>
                    </a:solidFill>
                    <a:latin typeface="微软雅黑" panose="020B0503020204020204" pitchFamily="34" charset="-122"/>
                    <a:ea typeface="微软雅黑" panose="020B0503020204020204" pitchFamily="34" charset="-122"/>
                  </a:rPr>
                  <a:t>演示示例</a:t>
                </a:r>
                <a:r>
                  <a:rPr lang="en-US" sz="2000" b="1">
                    <a:solidFill>
                      <a:srgbClr val="00C77A"/>
                    </a:solidFill>
                    <a:latin typeface="微软雅黑" panose="020B0503020204020204" pitchFamily="34" charset="-122"/>
                    <a:ea typeface="微软雅黑" panose="020B0503020204020204" pitchFamily="34" charset="-122"/>
                  </a:rPr>
                  <a:t>08</a:t>
                </a:r>
                <a:r>
                  <a:rPr sz="2000" b="1">
                    <a:solidFill>
                      <a:srgbClr val="00C77A"/>
                    </a:solidFill>
                    <a:latin typeface="微软雅黑" panose="020B0503020204020204" pitchFamily="34" charset="-122"/>
                    <a:ea typeface="微软雅黑" panose="020B0503020204020204" pitchFamily="34" charset="-122"/>
                  </a:rPr>
                  <a:t>：</a:t>
                </a:r>
                <a:r>
                  <a:rPr lang="en-US" sz="2000" b="1">
                    <a:solidFill>
                      <a:srgbClr val="00C77A"/>
                    </a:solidFill>
                    <a:latin typeface="微软雅黑" panose="020B0503020204020204" pitchFamily="34" charset="-122"/>
                    <a:ea typeface="微软雅黑" panose="020B0503020204020204" pitchFamily="34" charset="-122"/>
                  </a:rPr>
                  <a:t>placeholder</a:t>
                </a:r>
              </a:p>
            </p:txBody>
          </p:sp>
          <p:grpSp>
            <p:nvGrpSpPr>
              <p:cNvPr id="39" name="组合 67"/>
              <p:cNvGrpSpPr/>
              <p:nvPr/>
            </p:nvGrpSpPr>
            <p:grpSpPr bwMode="auto">
              <a:xfrm>
                <a:off x="1688" y="2598"/>
                <a:ext cx="1134" cy="737"/>
                <a:chOff x="6071563" y="1124092"/>
                <a:chExt cx="720153" cy="467999"/>
              </a:xfrm>
            </p:grpSpPr>
            <p:pic>
              <p:nvPicPr>
                <p:cNvPr id="40" name="Picture 13" descr="E:\设计\06-2018\前端5.0PPT\辅导.png辅导"/>
                <p:cNvPicPr>
                  <a:picLocks noChangeAspect="1" noChangeArrowheads="1"/>
                </p:cNvPicPr>
                <p:nvPr/>
              </p:nvPicPr>
              <p:blipFill>
                <a:blip r:embed="rId4"/>
                <a:srcRect/>
                <a:stretch>
                  <a:fillRect/>
                </a:stretch>
              </p:blipFill>
              <p:spPr bwMode="auto">
                <a:xfrm>
                  <a:off x="6071563" y="1124092"/>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square" anchor="ctr">
                  <a:spAutoFit/>
                </a:bodyPr>
                <a:lstStyle/>
                <a:p>
                  <a:pPr>
                    <a:defRPr/>
                  </a:pPr>
                  <a:endParaRPr lang="zh-CN" altLang="en-US" sz="2000" b="1" dirty="0">
                    <a:latin typeface="黑体" panose="02010609060101010101" pitchFamily="49" charset="-122"/>
                    <a:ea typeface="黑体" panose="02010609060101010101" pitchFamily="49" charset="-122"/>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required</a:t>
            </a:r>
          </a:p>
        </p:txBody>
      </p:sp>
      <p:sp>
        <p:nvSpPr>
          <p:cNvPr id="3" name="内容占位符 2"/>
          <p:cNvSpPr>
            <a:spLocks noGrp="1"/>
          </p:cNvSpPr>
          <p:nvPr>
            <p:ph idx="1"/>
          </p:nvPr>
        </p:nvSpPr>
        <p:spPr>
          <a:xfrm>
            <a:off x="771525" y="1308100"/>
            <a:ext cx="11060430" cy="4818380"/>
          </a:xfrm>
        </p:spPr>
        <p:txBody>
          <a:bodyPr/>
          <a:lstStyle/>
          <a:p>
            <a:pPr lvl="0"/>
            <a:r>
              <a:rPr lang="zh-CN" altLang="en-US"/>
              <a:t>规定文本框填写内容不能为空，否则不允许用户提交表单</a:t>
            </a:r>
            <a:endParaRPr lang="en-US" altLang="zh-CN"/>
          </a:p>
          <a:p>
            <a:pPr lvl="0"/>
            <a:r>
              <a:rPr lang="zh-CN" altLang="zh-CN"/>
              <a:t>适合于</a:t>
            </a:r>
            <a:r>
              <a:rPr lang="en-US" altLang="zh-CN"/>
              <a:t>input</a:t>
            </a:r>
            <a:r>
              <a:rPr lang="zh-CN" altLang="zh-CN"/>
              <a:t>标签：</a:t>
            </a:r>
            <a:r>
              <a:rPr lang="en-US" altLang="zh-CN"/>
              <a:t>text</a:t>
            </a:r>
            <a:r>
              <a:rPr lang="zh-CN" altLang="en-US"/>
              <a:t>、</a:t>
            </a:r>
            <a:r>
              <a:rPr lang="en-US" altLang="zh-CN"/>
              <a:t>search</a:t>
            </a:r>
            <a:r>
              <a:rPr lang="zh-CN" altLang="en-US"/>
              <a:t>、</a:t>
            </a:r>
            <a:r>
              <a:rPr lang="en-US" altLang="zh-CN"/>
              <a:t>url</a:t>
            </a:r>
            <a:r>
              <a:rPr lang="zh-CN" altLang="en-US"/>
              <a:t>、</a:t>
            </a:r>
            <a:r>
              <a:rPr lang="en-US" altLang="zh-CN"/>
              <a:t>email</a:t>
            </a:r>
            <a:r>
              <a:rPr lang="zh-CN" altLang="en-US"/>
              <a:t>、</a:t>
            </a:r>
            <a:r>
              <a:rPr lang="en-US" altLang="zh-CN"/>
              <a:t>password</a:t>
            </a:r>
            <a:r>
              <a:rPr lang="zh-CN" altLang="en-US"/>
              <a:t>、</a:t>
            </a:r>
            <a:r>
              <a:rPr lang="en-US" altLang="zh-CN"/>
              <a:t>number</a:t>
            </a:r>
            <a:r>
              <a:rPr lang="zh-CN" altLang="en-US"/>
              <a:t>、</a:t>
            </a:r>
            <a:r>
              <a:rPr lang="en-US" altLang="zh-CN"/>
              <a:t>checkbox</a:t>
            </a:r>
            <a:r>
              <a:rPr lang="zh-CN" altLang="en-US"/>
              <a:t>、</a:t>
            </a:r>
            <a:r>
              <a:rPr lang="en-US" altLang="zh-CN"/>
              <a:t>radio</a:t>
            </a:r>
            <a:r>
              <a:rPr lang="zh-CN" altLang="en-US"/>
              <a:t>、</a:t>
            </a:r>
            <a:r>
              <a:rPr lang="en-US" altLang="zh-CN"/>
              <a:t>file</a:t>
            </a:r>
            <a:r>
              <a:rPr lang="zh-CN" altLang="en-US"/>
              <a:t>等类型</a:t>
            </a:r>
          </a:p>
        </p:txBody>
      </p:sp>
      <p:sp>
        <p:nvSpPr>
          <p:cNvPr id="5" name="AutoShape 3"/>
          <p:cNvSpPr>
            <a:spLocks noChangeArrowheads="1"/>
          </p:cNvSpPr>
          <p:nvPr/>
        </p:nvSpPr>
        <p:spPr bwMode="auto">
          <a:xfrm>
            <a:off x="1471653" y="4559791"/>
            <a:ext cx="8593419" cy="506729"/>
          </a:xfrm>
          <a:prstGeom prst="roundRect">
            <a:avLst>
              <a:gd name="adj" fmla="val 0"/>
            </a:avLst>
          </a:prstGeom>
          <a:solidFill>
            <a:srgbClr val="EDF5FD"/>
          </a:solidFill>
          <a:ln w="50800" cap="flat" cmpd="sng" algn="ctr">
            <a:solidFill>
              <a:srgbClr val="00C77A"/>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defTabSz="723900">
              <a:lnSpc>
                <a:spcPct val="150000"/>
              </a:lnSpc>
              <a:spcAft>
                <a:spcPts val="0"/>
              </a:spcAft>
              <a:buClr>
                <a:schemeClr val="folHlink"/>
              </a:buClr>
              <a:buSzPct val="60000"/>
              <a:tabLst>
                <a:tab pos="444500" algn="l"/>
              </a:tabLst>
              <a:defRPr/>
            </a:pPr>
            <a:r>
              <a:rPr lang="en-US" altLang="zh-CN" b="1" dirty="0">
                <a:latin typeface="+mn-lt"/>
              </a:rPr>
              <a:t>&lt;input type="text" name="username"  </a:t>
            </a:r>
            <a:r>
              <a:rPr lang="en-US" altLang="zh-CN" b="1" dirty="0">
                <a:solidFill>
                  <a:srgbClr val="FF0000"/>
                </a:solidFill>
                <a:latin typeface="+mn-lt"/>
              </a:rPr>
              <a:t>required</a:t>
            </a:r>
            <a:r>
              <a:rPr lang="en-US" altLang="zh-CN" b="1" dirty="0">
                <a:latin typeface="+mn-lt"/>
              </a:rPr>
              <a:t>/&gt;</a:t>
            </a:r>
          </a:p>
        </p:txBody>
      </p:sp>
      <p:grpSp>
        <p:nvGrpSpPr>
          <p:cNvPr id="11" name="组合 10"/>
          <p:cNvGrpSpPr/>
          <p:nvPr/>
        </p:nvGrpSpPr>
        <p:grpSpPr>
          <a:xfrm>
            <a:off x="771525" y="3785235"/>
            <a:ext cx="1039495" cy="400050"/>
            <a:chOff x="1850" y="3686"/>
            <a:chExt cx="1637" cy="630"/>
          </a:xfrm>
        </p:grpSpPr>
        <p:sp>
          <p:nvSpPr>
            <p:cNvPr id="24" name="TextBox 14"/>
            <p:cNvSpPr txBox="1"/>
            <p:nvPr/>
          </p:nvSpPr>
          <p:spPr>
            <a:xfrm>
              <a:off x="2385" y="3686"/>
              <a:ext cx="1102" cy="630"/>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pitchFamily="49" charset="-122"/>
                  <a:ea typeface="黑体" panose="02010609060101010101" pitchFamily="49" charset="-122"/>
                </a:rPr>
                <a:t>语法</a:t>
              </a:r>
            </a:p>
          </p:txBody>
        </p:sp>
        <p:pic>
          <p:nvPicPr>
            <p:cNvPr id="122" name="图片 121" descr="语法"/>
            <p:cNvPicPr>
              <a:picLocks noChangeAspect="1"/>
            </p:cNvPicPr>
            <p:nvPr/>
          </p:nvPicPr>
          <p:blipFill>
            <a:blip r:embed="rId3"/>
            <a:stretch>
              <a:fillRect/>
            </a:stretch>
          </p:blipFill>
          <p:spPr>
            <a:xfrm>
              <a:off x="1850" y="3686"/>
              <a:ext cx="614" cy="614"/>
            </a:xfrm>
            <a:prstGeom prst="rect">
              <a:avLst/>
            </a:prstGeom>
          </p:spPr>
        </p:pic>
      </p:grpSp>
      <p:grpSp>
        <p:nvGrpSpPr>
          <p:cNvPr id="17" name="组合 16"/>
          <p:cNvGrpSpPr/>
          <p:nvPr/>
        </p:nvGrpSpPr>
        <p:grpSpPr>
          <a:xfrm>
            <a:off x="3562350" y="5655945"/>
            <a:ext cx="4767453" cy="582930"/>
            <a:chOff x="1488" y="2503"/>
            <a:chExt cx="5998" cy="918"/>
          </a:xfrm>
        </p:grpSpPr>
        <p:sp>
          <p:nvSpPr>
            <p:cNvPr id="18" name="圆角矩形 17"/>
            <p:cNvSpPr/>
            <p:nvPr/>
          </p:nvSpPr>
          <p:spPr>
            <a:xfrm>
              <a:off x="1488" y="2503"/>
              <a:ext cx="5175" cy="91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C77A"/>
                </a:solidFill>
              </a:endParaRPr>
            </a:p>
          </p:txBody>
        </p:sp>
        <p:grpSp>
          <p:nvGrpSpPr>
            <p:cNvPr id="19" name="组合 18"/>
            <p:cNvGrpSpPr/>
            <p:nvPr/>
          </p:nvGrpSpPr>
          <p:grpSpPr>
            <a:xfrm>
              <a:off x="1688" y="2598"/>
              <a:ext cx="5798" cy="737"/>
              <a:chOff x="1688" y="2598"/>
              <a:chExt cx="5798" cy="737"/>
            </a:xfrm>
          </p:grpSpPr>
          <p:sp>
            <p:nvSpPr>
              <p:cNvPr id="20" name="文本框 19"/>
              <p:cNvSpPr txBox="1"/>
              <p:nvPr/>
            </p:nvSpPr>
            <p:spPr>
              <a:xfrm>
                <a:off x="2438" y="2633"/>
                <a:ext cx="5048" cy="628"/>
              </a:xfrm>
              <a:prstGeom prst="rect">
                <a:avLst/>
              </a:prstGeom>
              <a:noFill/>
            </p:spPr>
            <p:txBody>
              <a:bodyPr wrap="square" rtlCol="0">
                <a:spAutoFit/>
              </a:bodyPr>
              <a:lstStyle/>
              <a:p>
                <a:pPr algn="l"/>
                <a:r>
                  <a:rPr sz="2000" b="1">
                    <a:solidFill>
                      <a:srgbClr val="00C77A"/>
                    </a:solidFill>
                    <a:latin typeface="微软雅黑" panose="020B0503020204020204" pitchFamily="34" charset="-122"/>
                    <a:ea typeface="微软雅黑" panose="020B0503020204020204" pitchFamily="34" charset="-122"/>
                  </a:rPr>
                  <a:t>演示示例</a:t>
                </a:r>
                <a:r>
                  <a:rPr lang="en-US" sz="2000" b="1">
                    <a:solidFill>
                      <a:srgbClr val="00C77A"/>
                    </a:solidFill>
                    <a:latin typeface="微软雅黑" panose="020B0503020204020204" pitchFamily="34" charset="-122"/>
                    <a:ea typeface="微软雅黑" panose="020B0503020204020204" pitchFamily="34" charset="-122"/>
                  </a:rPr>
                  <a:t>09</a:t>
                </a:r>
                <a:r>
                  <a:rPr sz="2000" b="1">
                    <a:solidFill>
                      <a:srgbClr val="00C77A"/>
                    </a:solidFill>
                    <a:latin typeface="微软雅黑" panose="020B0503020204020204" pitchFamily="34" charset="-122"/>
                    <a:ea typeface="微软雅黑" panose="020B0503020204020204" pitchFamily="34" charset="-122"/>
                  </a:rPr>
                  <a:t>：</a:t>
                </a:r>
                <a:r>
                  <a:rPr lang="en-US" sz="2000" b="1">
                    <a:solidFill>
                      <a:srgbClr val="00C77A"/>
                    </a:solidFill>
                    <a:latin typeface="微软雅黑" panose="020B0503020204020204" pitchFamily="34" charset="-122"/>
                    <a:ea typeface="微软雅黑" panose="020B0503020204020204" pitchFamily="34" charset="-122"/>
                  </a:rPr>
                  <a:t>required</a:t>
                </a:r>
              </a:p>
            </p:txBody>
          </p:sp>
          <p:grpSp>
            <p:nvGrpSpPr>
              <p:cNvPr id="21" name="组合 67"/>
              <p:cNvGrpSpPr/>
              <p:nvPr/>
            </p:nvGrpSpPr>
            <p:grpSpPr bwMode="auto">
              <a:xfrm>
                <a:off x="1688" y="2598"/>
                <a:ext cx="1134" cy="737"/>
                <a:chOff x="6071563" y="1124092"/>
                <a:chExt cx="720153" cy="467999"/>
              </a:xfrm>
            </p:grpSpPr>
            <p:pic>
              <p:nvPicPr>
                <p:cNvPr id="22" name="Picture 13" descr="E:\设计\06-2018\前端5.0PPT\辅导.png辅导"/>
                <p:cNvPicPr>
                  <a:picLocks noChangeAspect="1" noChangeArrowheads="1"/>
                </p:cNvPicPr>
                <p:nvPr/>
              </p:nvPicPr>
              <p:blipFill>
                <a:blip r:embed="rId4"/>
                <a:srcRect/>
                <a:stretch>
                  <a:fillRect/>
                </a:stretch>
              </p:blipFill>
              <p:spPr bwMode="auto">
                <a:xfrm>
                  <a:off x="6071563" y="1124092"/>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square" anchor="ctr">
                  <a:spAutoFit/>
                </a:bodyPr>
                <a:lstStyle/>
                <a:p>
                  <a:pPr>
                    <a:defRPr/>
                  </a:pPr>
                  <a:endParaRPr lang="zh-CN" altLang="en-US" sz="2000" b="1" dirty="0">
                    <a:latin typeface="黑体" panose="02010609060101010101" pitchFamily="49" charset="-122"/>
                    <a:ea typeface="黑体" panose="02010609060101010101" pitchFamily="49" charset="-122"/>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pattern</a:t>
            </a:r>
          </a:p>
        </p:txBody>
      </p:sp>
      <p:sp>
        <p:nvSpPr>
          <p:cNvPr id="3" name="内容占位符 2"/>
          <p:cNvSpPr>
            <a:spLocks noGrp="1"/>
          </p:cNvSpPr>
          <p:nvPr>
            <p:ph idx="1"/>
          </p:nvPr>
        </p:nvSpPr>
        <p:spPr/>
        <p:txBody>
          <a:bodyPr/>
          <a:lstStyle/>
          <a:p>
            <a:pPr lvl="0"/>
            <a:r>
              <a:rPr lang="zh-CN" altLang="en-US"/>
              <a:t>用户输入的内容必须符合正则表达式所指的规则，否则就不能提交表单</a:t>
            </a:r>
          </a:p>
        </p:txBody>
      </p:sp>
      <p:sp>
        <p:nvSpPr>
          <p:cNvPr id="5" name="AutoShape 3"/>
          <p:cNvSpPr>
            <a:spLocks noChangeArrowheads="1"/>
          </p:cNvSpPr>
          <p:nvPr/>
        </p:nvSpPr>
        <p:spPr bwMode="auto">
          <a:xfrm>
            <a:off x="1361798" y="3813666"/>
            <a:ext cx="8593419" cy="506729"/>
          </a:xfrm>
          <a:prstGeom prst="roundRect">
            <a:avLst>
              <a:gd name="adj" fmla="val 0"/>
            </a:avLst>
          </a:prstGeom>
          <a:solidFill>
            <a:srgbClr val="EDF5FD"/>
          </a:solidFill>
          <a:ln w="50800" cap="flat" cmpd="sng" algn="ctr">
            <a:solidFill>
              <a:srgbClr val="00C77A"/>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defTabSz="723900">
              <a:lnSpc>
                <a:spcPct val="150000"/>
              </a:lnSpc>
              <a:spcAft>
                <a:spcPts val="0"/>
              </a:spcAft>
              <a:buClr>
                <a:schemeClr val="folHlink"/>
              </a:buClr>
              <a:buSzPct val="60000"/>
              <a:tabLst>
                <a:tab pos="444500" algn="l"/>
              </a:tabLst>
              <a:defRPr/>
            </a:pPr>
            <a:r>
              <a:rPr lang="en-US" altLang="zh-CN" b="1" dirty="0">
                <a:latin typeface="+mn-lt"/>
              </a:rPr>
              <a:t>&lt;input type="text" name="</a:t>
            </a:r>
            <a:r>
              <a:rPr lang="en-US" altLang="zh-CN" b="1" dirty="0" err="1">
                <a:latin typeface="+mn-lt"/>
              </a:rPr>
              <a:t>tel</a:t>
            </a:r>
            <a:r>
              <a:rPr lang="en-US" altLang="zh-CN" b="1" dirty="0">
                <a:latin typeface="+mn-lt"/>
              </a:rPr>
              <a:t>"  required </a:t>
            </a:r>
            <a:r>
              <a:rPr lang="en-US" altLang="zh-CN" b="1" dirty="0">
                <a:solidFill>
                  <a:srgbClr val="FF0000"/>
                </a:solidFill>
                <a:latin typeface="+mn-lt"/>
              </a:rPr>
              <a:t>pattern="^1[358]\d{9}" </a:t>
            </a:r>
            <a:r>
              <a:rPr lang="en-US" altLang="zh-CN" b="1" dirty="0">
                <a:latin typeface="+mn-lt"/>
              </a:rPr>
              <a:t>/&gt;</a:t>
            </a:r>
          </a:p>
        </p:txBody>
      </p:sp>
      <p:grpSp>
        <p:nvGrpSpPr>
          <p:cNvPr id="11" name="组合 10"/>
          <p:cNvGrpSpPr/>
          <p:nvPr/>
        </p:nvGrpSpPr>
        <p:grpSpPr>
          <a:xfrm>
            <a:off x="678180" y="3116580"/>
            <a:ext cx="1039495" cy="400050"/>
            <a:chOff x="1850" y="3686"/>
            <a:chExt cx="1637" cy="630"/>
          </a:xfrm>
        </p:grpSpPr>
        <p:sp>
          <p:nvSpPr>
            <p:cNvPr id="24" name="TextBox 14"/>
            <p:cNvSpPr txBox="1"/>
            <p:nvPr/>
          </p:nvSpPr>
          <p:spPr>
            <a:xfrm>
              <a:off x="2385" y="3686"/>
              <a:ext cx="1102" cy="630"/>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pitchFamily="49" charset="-122"/>
                  <a:ea typeface="黑体" panose="02010609060101010101" pitchFamily="49" charset="-122"/>
                </a:rPr>
                <a:t>语法</a:t>
              </a:r>
            </a:p>
          </p:txBody>
        </p:sp>
        <p:pic>
          <p:nvPicPr>
            <p:cNvPr id="122" name="图片 121" descr="语法"/>
            <p:cNvPicPr>
              <a:picLocks noChangeAspect="1"/>
            </p:cNvPicPr>
            <p:nvPr/>
          </p:nvPicPr>
          <p:blipFill>
            <a:blip r:embed="rId3"/>
            <a:stretch>
              <a:fillRect/>
            </a:stretch>
          </p:blipFill>
          <p:spPr>
            <a:xfrm>
              <a:off x="1850" y="3686"/>
              <a:ext cx="614" cy="614"/>
            </a:xfrm>
            <a:prstGeom prst="rect">
              <a:avLst/>
            </a:prstGeom>
          </p:spPr>
        </p:pic>
      </p:grpSp>
      <p:grpSp>
        <p:nvGrpSpPr>
          <p:cNvPr id="17" name="组合 16"/>
          <p:cNvGrpSpPr/>
          <p:nvPr/>
        </p:nvGrpSpPr>
        <p:grpSpPr>
          <a:xfrm>
            <a:off x="3602355" y="5543550"/>
            <a:ext cx="4767453" cy="582930"/>
            <a:chOff x="1488" y="2503"/>
            <a:chExt cx="5998" cy="918"/>
          </a:xfrm>
        </p:grpSpPr>
        <p:sp>
          <p:nvSpPr>
            <p:cNvPr id="18" name="圆角矩形 17"/>
            <p:cNvSpPr/>
            <p:nvPr/>
          </p:nvSpPr>
          <p:spPr>
            <a:xfrm>
              <a:off x="1488" y="2503"/>
              <a:ext cx="5175" cy="918"/>
            </a:xfrm>
            <a:prstGeom prst="roundRect">
              <a:avLst/>
            </a:prstGeom>
            <a:noFill/>
            <a:ln>
              <a:solidFill>
                <a:srgbClr val="00C77A"/>
              </a:solidFill>
            </a:ln>
            <a:extLst>
              <a:ext uri="{909E8E84-426E-40DD-AFC4-6F175D3DCCD1}">
                <a14:hiddenFill xmlns:a14="http://schemas.microsoft.com/office/drawing/2010/main">
                  <a:solidFill>
                    <a:srgbClr val="A6EBD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C77A"/>
                </a:solidFill>
              </a:endParaRPr>
            </a:p>
          </p:txBody>
        </p:sp>
        <p:grpSp>
          <p:nvGrpSpPr>
            <p:cNvPr id="19" name="组合 18"/>
            <p:cNvGrpSpPr/>
            <p:nvPr/>
          </p:nvGrpSpPr>
          <p:grpSpPr>
            <a:xfrm>
              <a:off x="1688" y="2598"/>
              <a:ext cx="5798" cy="737"/>
              <a:chOff x="1688" y="2598"/>
              <a:chExt cx="5798" cy="737"/>
            </a:xfrm>
          </p:grpSpPr>
          <p:sp>
            <p:nvSpPr>
              <p:cNvPr id="20" name="文本框 19"/>
              <p:cNvSpPr txBox="1"/>
              <p:nvPr/>
            </p:nvSpPr>
            <p:spPr>
              <a:xfrm>
                <a:off x="2438" y="2633"/>
                <a:ext cx="5048" cy="628"/>
              </a:xfrm>
              <a:prstGeom prst="rect">
                <a:avLst/>
              </a:prstGeom>
              <a:noFill/>
            </p:spPr>
            <p:txBody>
              <a:bodyPr wrap="square" rtlCol="0">
                <a:spAutoFit/>
              </a:bodyPr>
              <a:lstStyle/>
              <a:p>
                <a:pPr algn="l"/>
                <a:r>
                  <a:rPr sz="2000" b="1">
                    <a:solidFill>
                      <a:srgbClr val="00C77A"/>
                    </a:solidFill>
                    <a:latin typeface="微软雅黑" panose="020B0503020204020204" pitchFamily="34" charset="-122"/>
                    <a:ea typeface="微软雅黑" panose="020B0503020204020204" pitchFamily="34" charset="-122"/>
                  </a:rPr>
                  <a:t>演示示例</a:t>
                </a:r>
                <a:r>
                  <a:rPr lang="en-US" sz="2000" b="1">
                    <a:solidFill>
                      <a:srgbClr val="00C77A"/>
                    </a:solidFill>
                    <a:latin typeface="微软雅黑" panose="020B0503020204020204" pitchFamily="34" charset="-122"/>
                    <a:ea typeface="微软雅黑" panose="020B0503020204020204" pitchFamily="34" charset="-122"/>
                  </a:rPr>
                  <a:t>10</a:t>
                </a:r>
                <a:r>
                  <a:rPr sz="2000" b="1">
                    <a:solidFill>
                      <a:srgbClr val="00C77A"/>
                    </a:solidFill>
                    <a:latin typeface="微软雅黑" panose="020B0503020204020204" pitchFamily="34" charset="-122"/>
                    <a:ea typeface="微软雅黑" panose="020B0503020204020204" pitchFamily="34" charset="-122"/>
                  </a:rPr>
                  <a:t>：</a:t>
                </a:r>
                <a:r>
                  <a:rPr lang="en-US" sz="2000" b="1">
                    <a:solidFill>
                      <a:srgbClr val="00C77A"/>
                    </a:solidFill>
                    <a:latin typeface="微软雅黑" panose="020B0503020204020204" pitchFamily="34" charset="-122"/>
                    <a:ea typeface="微软雅黑" panose="020B0503020204020204" pitchFamily="34" charset="-122"/>
                  </a:rPr>
                  <a:t>pattern</a:t>
                </a:r>
              </a:p>
            </p:txBody>
          </p:sp>
          <p:grpSp>
            <p:nvGrpSpPr>
              <p:cNvPr id="21" name="组合 67"/>
              <p:cNvGrpSpPr/>
              <p:nvPr/>
            </p:nvGrpSpPr>
            <p:grpSpPr bwMode="auto">
              <a:xfrm>
                <a:off x="1688" y="2598"/>
                <a:ext cx="1134" cy="737"/>
                <a:chOff x="6071563" y="1124092"/>
                <a:chExt cx="720153" cy="467999"/>
              </a:xfrm>
            </p:grpSpPr>
            <p:pic>
              <p:nvPicPr>
                <p:cNvPr id="22" name="Picture 13" descr="E:\设计\06-2018\前端5.0PPT\辅导.png辅导"/>
                <p:cNvPicPr>
                  <a:picLocks noChangeAspect="1" noChangeArrowheads="1"/>
                </p:cNvPicPr>
                <p:nvPr/>
              </p:nvPicPr>
              <p:blipFill>
                <a:blip r:embed="rId4"/>
                <a:srcRect/>
                <a:stretch>
                  <a:fillRect/>
                </a:stretch>
              </p:blipFill>
              <p:spPr bwMode="auto">
                <a:xfrm>
                  <a:off x="6071563" y="1124092"/>
                  <a:ext cx="468036"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53"/>
                <p:cNvSpPr txBox="1"/>
                <p:nvPr/>
              </p:nvSpPr>
              <p:spPr>
                <a:xfrm>
                  <a:off x="6481809" y="1172194"/>
                  <a:ext cx="309907" cy="398783"/>
                </a:xfrm>
                <a:prstGeom prst="rect">
                  <a:avLst/>
                </a:prstGeom>
                <a:noFill/>
                <a:effectLst>
                  <a:outerShdw blurRad="25400" dist="12700" dir="5400000" algn="t" rotWithShape="0">
                    <a:prstClr val="black">
                      <a:alpha val="40000"/>
                    </a:prstClr>
                  </a:outerShdw>
                </a:effectLst>
              </p:spPr>
              <p:txBody>
                <a:bodyPr wrap="square" anchor="ctr">
                  <a:spAutoFit/>
                </a:bodyPr>
                <a:lstStyle/>
                <a:p>
                  <a:pPr>
                    <a:defRPr/>
                  </a:pPr>
                  <a:endParaRPr lang="zh-CN" altLang="en-US" sz="2000" b="1" dirty="0">
                    <a:latin typeface="黑体" panose="02010609060101010101" pitchFamily="49" charset="-122"/>
                    <a:ea typeface="黑体" panose="02010609060101010101" pitchFamily="49" charset="-122"/>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dirty="0"/>
              <a:t>学生操作</a:t>
            </a:r>
            <a:r>
              <a:rPr lang="en-US" altLang="zh-CN" dirty="0"/>
              <a:t>—</a:t>
            </a:r>
            <a:r>
              <a:rPr lang="zh-CN" altLang="zh-CN" sz="3700" dirty="0">
                <a:sym typeface="+mn-ea"/>
              </a:rPr>
              <a:t>制作</a:t>
            </a:r>
            <a:r>
              <a:rPr lang="en-US" altLang="zh-CN" sz="3700" dirty="0">
                <a:sym typeface="+mn-ea"/>
              </a:rPr>
              <a:t>QQ</a:t>
            </a:r>
            <a:r>
              <a:rPr lang="zh-CN" altLang="zh-CN" sz="3700" dirty="0">
                <a:sym typeface="+mn-ea"/>
              </a:rPr>
              <a:t>注册页面验证</a:t>
            </a:r>
            <a:endParaRPr lang="zh-CN" altLang="en-US" dirty="0"/>
          </a:p>
        </p:txBody>
      </p:sp>
      <p:sp>
        <p:nvSpPr>
          <p:cNvPr id="24579" name="内容占位符 2"/>
          <p:cNvSpPr>
            <a:spLocks noGrp="1"/>
          </p:cNvSpPr>
          <p:nvPr>
            <p:ph idx="1"/>
          </p:nvPr>
        </p:nvSpPr>
        <p:spPr>
          <a:xfrm>
            <a:off x="771525" y="1308100"/>
            <a:ext cx="8138795" cy="4818380"/>
          </a:xfrm>
        </p:spPr>
        <p:txBody>
          <a:bodyPr/>
          <a:lstStyle/>
          <a:p>
            <a:r>
              <a:rPr lang="zh-CN" altLang="en-US" sz="2600" dirty="0">
                <a:sym typeface="+mn-ea"/>
              </a:rPr>
              <a:t>需求说明</a:t>
            </a:r>
            <a:endParaRPr lang="zh-CN" altLang="en-US" sz="2800" dirty="0"/>
          </a:p>
          <a:p>
            <a:pPr lvl="1"/>
            <a:r>
              <a:rPr lang="zh-CN" altLang="en-US" sz="2300" dirty="0">
                <a:sym typeface="+mn-ea"/>
              </a:rPr>
              <a:t>能够实现鼠标单击文本时，与文本对应的表单元素自动获得焦点</a:t>
            </a:r>
            <a:endParaRPr lang="zh-CN" altLang="en-US" sz="2300" dirty="0"/>
          </a:p>
          <a:p>
            <a:pPr lvl="1"/>
            <a:r>
              <a:rPr lang="zh-CN" altLang="en-US" sz="2300" dirty="0">
                <a:sym typeface="+mn-ea"/>
              </a:rPr>
              <a:t>所有的表单元素不能为空</a:t>
            </a:r>
            <a:endParaRPr lang="zh-CN" altLang="en-US" sz="2300" dirty="0"/>
          </a:p>
          <a:p>
            <a:pPr lvl="1"/>
            <a:r>
              <a:rPr lang="zh-CN" altLang="en-US" sz="2300" dirty="0">
                <a:sym typeface="+mn-ea"/>
              </a:rPr>
              <a:t>必须符合验证规则才能提交</a:t>
            </a:r>
            <a:endParaRPr lang="zh-CN" altLang="en-US" sz="2800" dirty="0"/>
          </a:p>
          <a:p>
            <a:pPr lvl="2"/>
            <a:r>
              <a:rPr lang="zh-CN" altLang="en-US" sz="2000" dirty="0">
                <a:sym typeface="+mn-ea"/>
              </a:rPr>
              <a:t>昵称：</a:t>
            </a:r>
            <a:r>
              <a:rPr lang="en-US" altLang="zh-CN" sz="2000" dirty="0">
                <a:sym typeface="+mn-ea"/>
              </a:rPr>
              <a:t>pattern="[-\w\u4E00-\u9FA5]{4,10}"</a:t>
            </a:r>
            <a:endParaRPr lang="zh-CN" altLang="en-US" sz="2000" dirty="0"/>
          </a:p>
          <a:p>
            <a:pPr lvl="2"/>
            <a:r>
              <a:rPr lang="zh-CN" altLang="en-US" sz="2000" dirty="0">
                <a:sym typeface="+mn-ea"/>
              </a:rPr>
              <a:t>密码：</a:t>
            </a:r>
            <a:r>
              <a:rPr lang="en-US" altLang="zh-CN" sz="2000" dirty="0">
                <a:sym typeface="+mn-ea"/>
              </a:rPr>
              <a:t>pattern="[\</a:t>
            </a:r>
            <a:r>
              <a:rPr lang="en-US" altLang="zh-CN" sz="2000" dirty="0" err="1">
                <a:sym typeface="+mn-ea"/>
              </a:rPr>
              <a:t>dA</a:t>
            </a:r>
            <a:r>
              <a:rPr lang="en-US" altLang="zh-CN" sz="2000" dirty="0">
                <a:sym typeface="+mn-ea"/>
              </a:rPr>
              <a:t>-</a:t>
            </a:r>
            <a:r>
              <a:rPr lang="en-US" altLang="zh-CN" sz="2000" dirty="0" err="1">
                <a:sym typeface="+mn-ea"/>
              </a:rPr>
              <a:t>Za</a:t>
            </a:r>
            <a:r>
              <a:rPr lang="en-US" altLang="zh-CN" sz="2000" dirty="0">
                <a:sym typeface="+mn-ea"/>
              </a:rPr>
              <a:t>-z]{6,16}"</a:t>
            </a:r>
            <a:endParaRPr lang="zh-CN" altLang="en-US" sz="2000" dirty="0"/>
          </a:p>
          <a:p>
            <a:pPr lvl="2"/>
            <a:r>
              <a:rPr lang="zh-CN" altLang="en-US" sz="2000" dirty="0">
                <a:sym typeface="+mn-ea"/>
              </a:rPr>
              <a:t>手机号码：</a:t>
            </a:r>
            <a:r>
              <a:rPr lang="en-US" altLang="zh-CN" sz="2000" dirty="0">
                <a:sym typeface="+mn-ea"/>
              </a:rPr>
              <a:t>pattern="1[3578]\d{9}"</a:t>
            </a:r>
            <a:endParaRPr lang="zh-CN" altLang="en-US" sz="2000" dirty="0"/>
          </a:p>
          <a:p>
            <a:pPr lvl="2"/>
            <a:r>
              <a:rPr lang="zh-CN" altLang="en-US" sz="2000" dirty="0">
                <a:sym typeface="+mn-ea"/>
              </a:rPr>
              <a:t>年龄：</a:t>
            </a:r>
            <a:r>
              <a:rPr lang="en-US" altLang="zh-CN" sz="2000" dirty="0">
                <a:sym typeface="+mn-ea"/>
              </a:rPr>
              <a:t>pattern="\d|[1-9]\d|1[0-2]\d"</a:t>
            </a:r>
            <a:endParaRPr lang="zh-CN" altLang="en-US" sz="2000" dirty="0"/>
          </a:p>
          <a:p>
            <a:endParaRPr lang="zh-CN" altLang="en-US" sz="2200"/>
          </a:p>
          <a:p>
            <a:pPr lvl="1"/>
            <a:endParaRPr lang="zh-CN" altLang="en-US" sz="2200"/>
          </a:p>
        </p:txBody>
      </p:sp>
      <p:grpSp>
        <p:nvGrpSpPr>
          <p:cNvPr id="87" name="组合 66"/>
          <p:cNvGrpSpPr/>
          <p:nvPr/>
        </p:nvGrpSpPr>
        <p:grpSpPr bwMode="auto">
          <a:xfrm>
            <a:off x="365248" y="1036955"/>
            <a:ext cx="1077050" cy="405765"/>
            <a:chOff x="3637818" y="1193279"/>
            <a:chExt cx="1077058" cy="405715"/>
          </a:xfrm>
        </p:grpSpPr>
        <p:sp>
          <p:nvSpPr>
            <p:cNvPr id="88" name="TextBox 24"/>
            <p:cNvSpPr txBox="1"/>
            <p:nvPr/>
          </p:nvSpPr>
          <p:spPr>
            <a:xfrm>
              <a:off x="4014784" y="1196137"/>
              <a:ext cx="700092" cy="40000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anose="02010609060101010101" pitchFamily="49" charset="-122"/>
                  <a:ea typeface="黑体" panose="02010609060101010101" pitchFamily="49" charset="-122"/>
                </a:rPr>
                <a:t>练习</a:t>
              </a:r>
            </a:p>
          </p:txBody>
        </p:sp>
        <p:pic>
          <p:nvPicPr>
            <p:cNvPr id="89" name="Picture 2" descr="E:\设计\06-2018\前端5.0PPT\练习.png练习"/>
            <p:cNvPicPr>
              <a:picLocks noChangeAspect="1" noChangeArrowheads="1"/>
            </p:cNvPicPr>
            <p:nvPr/>
          </p:nvPicPr>
          <p:blipFill>
            <a:blip r:embed="rId3"/>
            <a:srcRect/>
            <a:stretch>
              <a:fillRect/>
            </a:stretch>
          </p:blipFill>
          <p:spPr bwMode="auto">
            <a:xfrm>
              <a:off x="3637818" y="1193279"/>
              <a:ext cx="406403" cy="405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AutoShape 7"/>
          <p:cNvSpPr>
            <a:spLocks noChangeArrowheads="1"/>
          </p:cNvSpPr>
          <p:nvPr/>
        </p:nvSpPr>
        <p:spPr bwMode="auto">
          <a:xfrm>
            <a:off x="5043805" y="6331348"/>
            <a:ext cx="2105025" cy="408144"/>
          </a:xfrm>
          <a:prstGeom prst="wedgeRoundRectCallout">
            <a:avLst>
              <a:gd name="adj1" fmla="val -127"/>
              <a:gd name="adj2" fmla="val -48992"/>
              <a:gd name="adj3" fmla="val 16667"/>
            </a:avLst>
          </a:prstGeom>
          <a:solidFill>
            <a:srgbClr val="00C77A"/>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anchor="ctr">
            <a:spAutoFit/>
          </a:bodyPr>
          <a:lstStyle/>
          <a:p>
            <a:pPr marL="0" lvl="1" indent="-285750" eaLnBrk="0" hangingPunct="0">
              <a:spcBef>
                <a:spcPct val="20000"/>
              </a:spcBef>
              <a:buClr>
                <a:srgbClr val="233DA9"/>
              </a:buClr>
              <a:buSzPct val="80000"/>
              <a:defRPr/>
            </a:pPr>
            <a:r>
              <a:rPr b="1" kern="0" dirty="0">
                <a:solidFill>
                  <a:schemeClr val="bg1"/>
                </a:solidFill>
                <a:latin typeface="Arial" panose="020B0604020202020204"/>
                <a:ea typeface="黑体" panose="02010609060101010101" pitchFamily="49" charset="-122"/>
              </a:rPr>
              <a:t>完成时间：</a:t>
            </a:r>
            <a:r>
              <a:rPr lang="en-US" b="1" kern="0" dirty="0">
                <a:solidFill>
                  <a:schemeClr val="bg1"/>
                </a:solidFill>
                <a:latin typeface="Arial" panose="020B0604020202020204"/>
                <a:ea typeface="黑体" panose="02010609060101010101" pitchFamily="49" charset="-122"/>
              </a:rPr>
              <a:t>20</a:t>
            </a:r>
            <a:r>
              <a:rPr b="1" kern="0" dirty="0">
                <a:solidFill>
                  <a:schemeClr val="bg1"/>
                </a:solidFill>
                <a:latin typeface="Arial" panose="020B0604020202020204"/>
                <a:ea typeface="黑体" panose="02010609060101010101" pitchFamily="49" charset="-122"/>
              </a:rPr>
              <a:t>分钟</a:t>
            </a:r>
          </a:p>
        </p:txBody>
      </p:sp>
      <p:pic>
        <p:nvPicPr>
          <p:cNvPr id="3" name="图片 2"/>
          <p:cNvPicPr>
            <a:picLocks noChangeAspect="1"/>
          </p:cNvPicPr>
          <p:nvPr/>
        </p:nvPicPr>
        <p:blipFill>
          <a:blip r:embed="rId4"/>
          <a:stretch>
            <a:fillRect/>
          </a:stretch>
        </p:blipFill>
        <p:spPr>
          <a:xfrm>
            <a:off x="8053705" y="2569845"/>
            <a:ext cx="3215005" cy="35566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内容占位符 2"/>
          <p:cNvSpPr>
            <a:spLocks noGrp="1"/>
          </p:cNvSpPr>
          <p:nvPr>
            <p:ph idx="1"/>
          </p:nvPr>
        </p:nvSpPr>
        <p:spPr/>
        <p:txBody>
          <a:bodyPr/>
          <a:lstStyle/>
          <a:p>
            <a:r>
              <a:rPr lang="zh-CN" altLang="en-US"/>
              <a:t>常见问题及解决办法</a:t>
            </a:r>
          </a:p>
          <a:p>
            <a:r>
              <a:rPr lang="zh-CN" altLang="en-US"/>
              <a:t>代码规范问题</a:t>
            </a:r>
          </a:p>
          <a:p>
            <a:r>
              <a:rPr lang="zh-CN" altLang="en-US"/>
              <a:t>调试技巧</a:t>
            </a:r>
          </a:p>
          <a:p>
            <a:endParaRPr lang="zh-CN" altLang="en-US"/>
          </a:p>
          <a:p>
            <a:endParaRPr lang="zh-CN" altLang="en-US"/>
          </a:p>
        </p:txBody>
      </p:sp>
      <p:sp>
        <p:nvSpPr>
          <p:cNvPr id="67587" name="Rectangle 2"/>
          <p:cNvSpPr>
            <a:spLocks noGrp="1" noChangeArrowheads="1"/>
          </p:cNvSpPr>
          <p:nvPr>
            <p:ph type="title"/>
          </p:nvPr>
        </p:nvSpPr>
        <p:spPr/>
        <p:txBody>
          <a:bodyPr/>
          <a:lstStyle/>
          <a:p>
            <a:r>
              <a:t>共性问题集中讲解</a:t>
            </a:r>
          </a:p>
        </p:txBody>
      </p:sp>
      <p:grpSp>
        <p:nvGrpSpPr>
          <p:cNvPr id="10" name="组合 9"/>
          <p:cNvGrpSpPr/>
          <p:nvPr/>
        </p:nvGrpSpPr>
        <p:grpSpPr>
          <a:xfrm>
            <a:off x="3300730" y="4230370"/>
            <a:ext cx="5363845" cy="1323340"/>
            <a:chOff x="4789" y="4099"/>
            <a:chExt cx="8447" cy="2084"/>
          </a:xfrm>
        </p:grpSpPr>
        <p:sp>
          <p:nvSpPr>
            <p:cNvPr id="9" name="矩形 8"/>
            <p:cNvSpPr/>
            <p:nvPr/>
          </p:nvSpPr>
          <p:spPr>
            <a:xfrm rot="2700000">
              <a:off x="5727" y="4099"/>
              <a:ext cx="395" cy="395"/>
            </a:xfrm>
            <a:prstGeom prst="rect">
              <a:avLst/>
            </a:prstGeom>
            <a:solidFill>
              <a:srgbClr val="5CDB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700000">
              <a:off x="12181" y="4530"/>
              <a:ext cx="1055" cy="1055"/>
            </a:xfrm>
            <a:prstGeom prst="rect">
              <a:avLst/>
            </a:prstGeom>
            <a:noFill/>
            <a:ln w="57150">
              <a:solidFill>
                <a:srgbClr val="5CDBAA"/>
              </a:solidFill>
            </a:ln>
            <a:extLst>
              <a:ext uri="{909E8E84-426E-40DD-AFC4-6F175D3DCCD1}">
                <a14:hiddenFill xmlns:a14="http://schemas.microsoft.com/office/drawing/2010/main">
                  <a:solidFill>
                    <a:srgbClr val="5CDB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11207" y="5128"/>
              <a:ext cx="1055" cy="1055"/>
            </a:xfrm>
            <a:prstGeom prst="rect">
              <a:avLst/>
            </a:prstGeom>
            <a:solidFill>
              <a:srgbClr val="5CDB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Box 13"/>
            <p:cNvSpPr txBox="1">
              <a:spLocks noChangeArrowheads="1"/>
            </p:cNvSpPr>
            <p:nvPr/>
          </p:nvSpPr>
          <p:spPr bwMode="auto">
            <a:xfrm>
              <a:off x="5289" y="4521"/>
              <a:ext cx="7422" cy="1454"/>
            </a:xfrm>
            <a:prstGeom prst="roundRect">
              <a:avLst>
                <a:gd name="adj" fmla="val 50000"/>
              </a:avLst>
            </a:prstGeom>
            <a:solidFill>
              <a:schemeClr val="accent1">
                <a:lumMod val="20000"/>
                <a:lumOff val="80000"/>
              </a:schemeClr>
            </a:solidFill>
            <a:ln w="9525" algn="ctr">
              <a:noFill/>
              <a:miter lim="800000"/>
            </a:ln>
            <a:effectLst/>
          </p:spPr>
          <p:txBody>
            <a:bodyPr wrap="square" tIns="118800">
              <a:spAutoFit/>
            </a:bodyPr>
            <a:lstStyle/>
            <a:p>
              <a:pPr algn="ctr" eaLnBrk="0" fontAlgn="auto" hangingPunct="0">
                <a:spcAft>
                  <a:spcPts val="0"/>
                </a:spcAft>
                <a:defRPr/>
              </a:pPr>
              <a:r>
                <a:rPr lang="zh-CN" altLang="en-US" sz="3200" b="1" kern="0" spc="300" dirty="0">
                  <a:solidFill>
                    <a:schemeClr val="tx1">
                      <a:lumMod val="65000"/>
                      <a:lumOff val="35000"/>
                    </a:schemeClr>
                  </a:solidFill>
                  <a:latin typeface="微软雅黑" panose="020B0503020204020204" pitchFamily="34" charset="-122"/>
                  <a:ea typeface="微软雅黑" panose="020B0503020204020204" pitchFamily="34" charset="-122"/>
                </a:rPr>
                <a:t>共性问题集中讲解   </a:t>
              </a:r>
            </a:p>
          </p:txBody>
        </p:sp>
        <p:sp>
          <p:nvSpPr>
            <p:cNvPr id="5" name="矩形 4"/>
            <p:cNvSpPr/>
            <p:nvPr/>
          </p:nvSpPr>
          <p:spPr>
            <a:xfrm rot="2700000">
              <a:off x="4789" y="4594"/>
              <a:ext cx="1219" cy="1219"/>
            </a:xfrm>
            <a:prstGeom prst="rect">
              <a:avLst/>
            </a:prstGeom>
            <a:noFill/>
            <a:ln w="57150">
              <a:solidFill>
                <a:srgbClr val="00C77A"/>
              </a:solidFill>
            </a:ln>
            <a:extLst>
              <a:ext uri="{909E8E84-426E-40DD-AFC4-6F175D3DCCD1}">
                <a14:hiddenFill xmlns:a14="http://schemas.microsoft.com/office/drawing/2010/main">
                  <a:solidFill>
                    <a:srgbClr val="5CDB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5589" y="5426"/>
              <a:ext cx="671" cy="671"/>
            </a:xfrm>
            <a:prstGeom prst="rect">
              <a:avLst/>
            </a:prstGeom>
            <a:noFill/>
            <a:ln w="57150">
              <a:solidFill>
                <a:srgbClr val="00C77A"/>
              </a:solidFill>
            </a:ln>
            <a:extLst>
              <a:ext uri="{909E8E84-426E-40DD-AFC4-6F175D3DCCD1}">
                <a14:hiddenFill xmlns:a14="http://schemas.microsoft.com/office/drawing/2010/main">
                  <a:solidFill>
                    <a:srgbClr val="5CDBA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2344" y="5852"/>
              <a:ext cx="304" cy="304"/>
            </a:xfrm>
            <a:prstGeom prst="rect">
              <a:avLst/>
            </a:prstGeom>
            <a:solidFill>
              <a:srgbClr val="5CDBAA"/>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总结</a:t>
            </a:r>
          </a:p>
        </p:txBody>
      </p:sp>
      <p:sp>
        <p:nvSpPr>
          <p:cNvPr id="70659" name="TextBox 4"/>
          <p:cNvSpPr txBox="1">
            <a:spLocks noChangeArrowheads="1"/>
          </p:cNvSpPr>
          <p:nvPr/>
        </p:nvSpPr>
        <p:spPr bwMode="auto">
          <a:xfrm>
            <a:off x="3876040" y="2095818"/>
            <a:ext cx="6598989"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ea typeface="微软雅黑" panose="020B0503020204020204" pitchFamily="34" charset="-122"/>
                <a:cs typeface="Arial" panose="020B0604020202020204" pitchFamily="34" charset="0"/>
              </a:rPr>
              <a:t>新增元素及属性</a:t>
            </a:r>
          </a:p>
          <a:p>
            <a:pPr eaLnBrk="1" hangingPunct="1"/>
            <a:endParaRPr lang="zh-CN" altLang="en-US" sz="2000" b="1" dirty="0">
              <a:ea typeface="微软雅黑" panose="020B0503020204020204" pitchFamily="34" charset="-122"/>
              <a:cs typeface="Arial" panose="020B0604020202020204" pitchFamily="34" charset="0"/>
            </a:endParaRPr>
          </a:p>
          <a:p>
            <a:pPr eaLnBrk="1" hangingPunct="1"/>
            <a:endParaRPr lang="zh-CN" altLang="en-US" sz="2000" b="1" dirty="0">
              <a:ea typeface="微软雅黑" panose="020B0503020204020204" pitchFamily="34" charset="-122"/>
              <a:cs typeface="Arial" panose="020B0604020202020204" pitchFamily="34" charset="0"/>
            </a:endParaRPr>
          </a:p>
          <a:p>
            <a:pPr eaLnBrk="1" hangingPunct="1"/>
            <a:endParaRPr lang="zh-CN" altLang="en-US" sz="2000" b="1" dirty="0">
              <a:ea typeface="微软雅黑" panose="020B0503020204020204" pitchFamily="34" charset="-122"/>
              <a:cs typeface="Arial" panose="020B0604020202020204" pitchFamily="34" charset="0"/>
            </a:endParaRPr>
          </a:p>
          <a:p>
            <a:pPr eaLnBrk="1" hangingPunct="1"/>
            <a:endParaRPr lang="zh-CN" altLang="en-US" sz="2000" b="1" dirty="0">
              <a:ea typeface="微软雅黑" panose="020B0503020204020204" pitchFamily="34" charset="-122"/>
              <a:cs typeface="Arial" panose="020B0604020202020204" pitchFamily="34" charset="0"/>
            </a:endParaRPr>
          </a:p>
          <a:p>
            <a:pPr eaLnBrk="1" hangingPunct="1"/>
            <a:endParaRPr lang="zh-CN" altLang="en-US" sz="2000" b="1" dirty="0">
              <a:ea typeface="微软雅黑" panose="020B0503020204020204" pitchFamily="34" charset="-122"/>
              <a:cs typeface="Arial" panose="020B0604020202020204" pitchFamily="34" charset="0"/>
            </a:endParaRPr>
          </a:p>
          <a:p>
            <a:pPr eaLnBrk="1" hangingPunct="1"/>
            <a:endParaRPr lang="zh-CN" altLang="en-US" sz="2000" b="1" dirty="0">
              <a:ea typeface="微软雅黑" panose="020B0503020204020204" pitchFamily="34" charset="-122"/>
              <a:cs typeface="Arial" panose="020B0604020202020204" pitchFamily="34" charset="0"/>
            </a:endParaRPr>
          </a:p>
          <a:p>
            <a:pPr eaLnBrk="1" hangingPunct="1"/>
            <a:endParaRPr lang="zh-CN" altLang="en-US" sz="2000" b="1" dirty="0">
              <a:ea typeface="微软雅黑" panose="020B0503020204020204" pitchFamily="34" charset="-122"/>
              <a:cs typeface="Arial" panose="020B0604020202020204" pitchFamily="34" charset="0"/>
            </a:endParaRPr>
          </a:p>
          <a:p>
            <a:pPr eaLnBrk="1" hangingPunct="1"/>
            <a:r>
              <a:rPr lang="zh-CN" altLang="en-US" sz="2000" b="1" dirty="0">
                <a:ea typeface="微软雅黑" panose="020B0503020204020204" pitchFamily="34" charset="-122"/>
                <a:cs typeface="Arial" panose="020B0604020202020204" pitchFamily="34" charset="0"/>
              </a:rPr>
              <a:t>新增</a:t>
            </a:r>
            <a:r>
              <a:rPr lang="en-US" altLang="zh-CN" sz="2000" b="1" dirty="0">
                <a:ea typeface="微软雅黑" panose="020B0503020204020204" pitchFamily="34" charset="-122"/>
                <a:cs typeface="Arial" panose="020B0604020202020204" pitchFamily="34" charset="0"/>
              </a:rPr>
              <a:t>input</a:t>
            </a:r>
            <a:r>
              <a:rPr lang="zh-CN" altLang="en-US" sz="2000" b="1" dirty="0">
                <a:ea typeface="微软雅黑" panose="020B0503020204020204" pitchFamily="34" charset="-122"/>
                <a:cs typeface="Arial" panose="020B0604020202020204" pitchFamily="34" charset="0"/>
              </a:rPr>
              <a:t>类型</a:t>
            </a:r>
          </a:p>
          <a:p>
            <a:pPr eaLnBrk="1" hangingPunct="1"/>
            <a:endParaRPr lang="zh-CN" altLang="en-US" sz="2000" b="1" dirty="0">
              <a:ea typeface="微软雅黑" panose="020B0503020204020204" pitchFamily="34" charset="-122"/>
              <a:cs typeface="Arial" panose="020B0604020202020204" pitchFamily="34" charset="0"/>
            </a:endParaRPr>
          </a:p>
          <a:p>
            <a:pPr eaLnBrk="1" hangingPunct="1"/>
            <a:endParaRPr lang="zh-CN" altLang="en-US" sz="2000" b="1" dirty="0">
              <a:ea typeface="微软雅黑" panose="020B0503020204020204" pitchFamily="34" charset="-122"/>
              <a:cs typeface="Arial" panose="020B0604020202020204" pitchFamily="34" charset="0"/>
            </a:endParaRPr>
          </a:p>
          <a:p>
            <a:pPr eaLnBrk="1" hangingPunct="1"/>
            <a:endParaRPr lang="zh-CN" altLang="en-US" sz="2000" b="1" dirty="0">
              <a:ea typeface="微软雅黑" panose="020B0503020204020204" pitchFamily="34" charset="-122"/>
              <a:cs typeface="Arial" panose="020B0604020202020204" pitchFamily="34" charset="0"/>
            </a:endParaRPr>
          </a:p>
          <a:p>
            <a:pPr eaLnBrk="1" hangingPunct="1"/>
            <a:r>
              <a:rPr lang="zh-CN" altLang="en-US" sz="2000" b="1" dirty="0">
                <a:solidFill>
                  <a:srgbClr val="FF0000"/>
                </a:solidFill>
                <a:ea typeface="微软雅黑" panose="020B0503020204020204" pitchFamily="34" charset="-122"/>
                <a:cs typeface="Arial" panose="020B0604020202020204" pitchFamily="34" charset="0"/>
              </a:rPr>
              <a:t>表单验证方法</a:t>
            </a:r>
          </a:p>
        </p:txBody>
      </p:sp>
      <p:sp>
        <p:nvSpPr>
          <p:cNvPr id="70661" name="TextBox 11"/>
          <p:cNvSpPr txBox="1">
            <a:spLocks noChangeArrowheads="1"/>
          </p:cNvSpPr>
          <p:nvPr/>
        </p:nvSpPr>
        <p:spPr bwMode="auto">
          <a:xfrm>
            <a:off x="6131689" y="1211239"/>
            <a:ext cx="2088142"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ea typeface="微软雅黑" panose="020B0503020204020204" pitchFamily="34" charset="-122"/>
                <a:cs typeface="Arial" panose="020B0604020202020204" pitchFamily="34" charset="0"/>
              </a:rPr>
              <a:t>元素</a:t>
            </a:r>
          </a:p>
          <a:p>
            <a:pPr eaLnBrk="1" hangingPunct="1"/>
            <a:endParaRPr lang="zh-CN" altLang="en-US" sz="1600" b="1" dirty="0">
              <a:ea typeface="微软雅黑" panose="020B0503020204020204" pitchFamily="34" charset="-122"/>
              <a:cs typeface="Arial" panose="020B0604020202020204" pitchFamily="34" charset="0"/>
            </a:endParaRPr>
          </a:p>
          <a:p>
            <a:pPr eaLnBrk="1" hangingPunct="1"/>
            <a:endParaRPr lang="zh-CN" altLang="en-US" sz="1600" b="1" dirty="0">
              <a:ea typeface="微软雅黑" panose="020B0503020204020204" pitchFamily="34" charset="-122"/>
              <a:cs typeface="Arial" panose="020B0604020202020204" pitchFamily="34" charset="0"/>
            </a:endParaRPr>
          </a:p>
          <a:p>
            <a:pPr eaLnBrk="1" hangingPunct="1"/>
            <a:endParaRPr lang="zh-CN" altLang="en-US" sz="1600" b="1" dirty="0">
              <a:ea typeface="微软雅黑" panose="020B0503020204020204" pitchFamily="34" charset="-122"/>
              <a:cs typeface="Arial" panose="020B0604020202020204" pitchFamily="34" charset="0"/>
            </a:endParaRPr>
          </a:p>
          <a:p>
            <a:pPr eaLnBrk="1" hangingPunct="1"/>
            <a:endParaRPr lang="zh-CN" altLang="en-US" sz="1600" b="1" dirty="0">
              <a:ea typeface="微软雅黑" panose="020B0503020204020204" pitchFamily="34" charset="-122"/>
              <a:cs typeface="Arial" panose="020B0604020202020204" pitchFamily="34" charset="0"/>
            </a:endParaRPr>
          </a:p>
          <a:p>
            <a:pPr eaLnBrk="1" hangingPunct="1"/>
            <a:endParaRPr lang="zh-CN" altLang="en-US" sz="1600" b="1" dirty="0">
              <a:ea typeface="微软雅黑" panose="020B0503020204020204" pitchFamily="34" charset="-122"/>
              <a:cs typeface="Arial" panose="020B0604020202020204" pitchFamily="34" charset="0"/>
            </a:endParaRPr>
          </a:p>
          <a:p>
            <a:pPr eaLnBrk="1" hangingPunct="1"/>
            <a:endParaRPr lang="zh-CN" altLang="en-US" sz="1600" b="1" dirty="0">
              <a:ea typeface="微软雅黑" panose="020B0503020204020204" pitchFamily="34" charset="-122"/>
              <a:cs typeface="Arial" panose="020B0604020202020204" pitchFamily="34" charset="0"/>
            </a:endParaRPr>
          </a:p>
          <a:p>
            <a:pPr eaLnBrk="1" hangingPunct="1"/>
            <a:endParaRPr lang="en-US" altLang="zh-CN" sz="1600" b="1" dirty="0">
              <a:ea typeface="微软雅黑" panose="020B0503020204020204" pitchFamily="34" charset="-122"/>
              <a:cs typeface="Arial" panose="020B0604020202020204" pitchFamily="34" charset="0"/>
            </a:endParaRPr>
          </a:p>
          <a:p>
            <a:pPr eaLnBrk="1" hangingPunct="1"/>
            <a:r>
              <a:rPr lang="zh-CN" altLang="en-US" sz="1600" b="1" dirty="0">
                <a:ea typeface="微软雅黑" panose="020B0503020204020204" pitchFamily="34" charset="-122"/>
                <a:cs typeface="Arial" panose="020B0604020202020204" pitchFamily="34" charset="0"/>
              </a:rPr>
              <a:t>属性</a:t>
            </a:r>
          </a:p>
        </p:txBody>
      </p:sp>
      <p:sp>
        <p:nvSpPr>
          <p:cNvPr id="70662" name="TextBox 12"/>
          <p:cNvSpPr txBox="1">
            <a:spLocks noChangeArrowheads="1"/>
          </p:cNvSpPr>
          <p:nvPr/>
        </p:nvSpPr>
        <p:spPr bwMode="auto">
          <a:xfrm>
            <a:off x="7055748" y="225951"/>
            <a:ext cx="2027237"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ln>
                  <a:noFill/>
                </a:ln>
                <a:solidFill>
                  <a:srgbClr val="FF0000"/>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header</a:t>
            </a:r>
            <a:endParaRPr lang="zh-CN" altLang="en-US" sz="1600" b="1" dirty="0">
              <a:ln>
                <a:noFill/>
              </a:ln>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p>
            <a:pPr eaLnBrk="1" hangingPunct="1"/>
            <a:r>
              <a:rPr lang="en-US" altLang="zh-CN" sz="1600" b="1" dirty="0">
                <a:ln>
                  <a:noFill/>
                </a:ln>
                <a:solidFill>
                  <a:srgbClr val="FF0000"/>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nav</a:t>
            </a:r>
            <a:endParaRPr lang="en-US" altLang="zh-CN" sz="1600" b="1" dirty="0">
              <a:ln>
                <a:noFill/>
              </a:ln>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p>
            <a:pPr eaLnBrk="1" hangingPunct="1"/>
            <a:r>
              <a:rPr lang="en-US" altLang="zh-CN" sz="1600" b="1" dirty="0">
                <a:ln>
                  <a:noFill/>
                </a:ln>
                <a:solidFill>
                  <a:srgbClr val="FF0000"/>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section</a:t>
            </a:r>
            <a:endParaRPr lang="en-US" altLang="zh-CN" sz="1600" b="1" dirty="0">
              <a:ln>
                <a:noFill/>
              </a:ln>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p>
            <a:pPr eaLnBrk="1" hangingPunct="1"/>
            <a:r>
              <a:rPr lang="en-US" altLang="zh-CN" sz="1600" b="1" dirty="0">
                <a:ln>
                  <a:noFill/>
                </a:ln>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article</a:t>
            </a:r>
          </a:p>
          <a:p>
            <a:pPr eaLnBrk="1" hangingPunct="1"/>
            <a:r>
              <a:rPr lang="en-US" altLang="zh-CN" sz="1600" b="1" dirty="0">
                <a:ln>
                  <a:noFill/>
                </a:ln>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aside</a:t>
            </a:r>
          </a:p>
          <a:p>
            <a:pPr eaLnBrk="1" hangingPunct="1"/>
            <a:r>
              <a:rPr lang="en-US" altLang="zh-CN" sz="1600" b="1" dirty="0">
                <a:ln>
                  <a:noFill/>
                </a:ln>
                <a:solidFill>
                  <a:srgbClr val="FF0000"/>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footer</a:t>
            </a:r>
            <a:endParaRPr lang="en-US" altLang="zh-CN" sz="1600" b="1" dirty="0">
              <a:ln>
                <a:noFill/>
              </a:ln>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p>
            <a:pPr eaLnBrk="1" hangingPunct="1"/>
            <a:r>
              <a:rPr lang="zh-CN" altLang="en-US" sz="1600" b="1" dirty="0">
                <a:ln>
                  <a:noFill/>
                </a:ln>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datalist</a:t>
            </a:r>
          </a:p>
          <a:p>
            <a:pPr eaLnBrk="1" hangingPunct="1"/>
            <a:r>
              <a:rPr lang="en-US" altLang="zh-CN" sz="1600" b="1" dirty="0">
                <a:ln>
                  <a:noFill/>
                </a:ln>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time</a:t>
            </a:r>
          </a:p>
          <a:p>
            <a:pPr eaLnBrk="1" hangingPunct="1"/>
            <a:r>
              <a:rPr lang="en-US" altLang="zh-CN" sz="1600" b="1" dirty="0">
                <a:ln>
                  <a:noFill/>
                </a:ln>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mark</a:t>
            </a:r>
          </a:p>
        </p:txBody>
      </p:sp>
      <p:sp>
        <p:nvSpPr>
          <p:cNvPr id="70664" name="TextBox 15"/>
          <p:cNvSpPr txBox="1">
            <a:spLocks noChangeArrowheads="1"/>
          </p:cNvSpPr>
          <p:nvPr/>
        </p:nvSpPr>
        <p:spPr bwMode="auto">
          <a:xfrm>
            <a:off x="436880" y="3582035"/>
            <a:ext cx="300863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sz="2000" b="1" dirty="0">
                <a:ea typeface="微软雅黑" panose="020B0503020204020204" pitchFamily="34" charset="-122"/>
                <a:cs typeface="Arial" panose="020B0604020202020204" pitchFamily="34" charset="0"/>
              </a:rPr>
              <a:t>HTML5</a:t>
            </a:r>
            <a:r>
              <a:rPr lang="zh-CN" altLang="en-US" sz="2000" b="1" dirty="0">
                <a:ea typeface="微软雅黑" panose="020B0503020204020204" pitchFamily="34" charset="-122"/>
                <a:cs typeface="Arial" panose="020B0604020202020204" pitchFamily="34" charset="0"/>
              </a:rPr>
              <a:t>新增元素及属性</a:t>
            </a:r>
          </a:p>
        </p:txBody>
      </p:sp>
      <p:sp>
        <p:nvSpPr>
          <p:cNvPr id="4" name="TextBox 12"/>
          <p:cNvSpPr txBox="1">
            <a:spLocks noChangeArrowheads="1"/>
          </p:cNvSpPr>
          <p:nvPr/>
        </p:nvSpPr>
        <p:spPr bwMode="auto">
          <a:xfrm>
            <a:off x="5779722" y="5569178"/>
            <a:ext cx="2027237"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a:solidFill>
                  <a:srgbClr val="FF0000"/>
                </a:solidFill>
                <a:latin typeface="微软雅黑" panose="020B0503020204020204" pitchFamily="34" charset="-122"/>
                <a:ea typeface="微软雅黑" panose="020B0503020204020204" pitchFamily="34" charset="-122"/>
                <a:sym typeface="+mn-ea"/>
              </a:rPr>
              <a:t>placeholder</a:t>
            </a:r>
            <a:endParaRPr lang="en-US" altLang="zh-CN" sz="1600" b="1">
              <a:latin typeface="微软雅黑" panose="020B0503020204020204" pitchFamily="34" charset="-122"/>
              <a:ea typeface="微软雅黑" panose="020B0503020204020204" pitchFamily="34" charset="-122"/>
            </a:endParaRPr>
          </a:p>
          <a:p>
            <a:pPr eaLnBrk="1" hangingPunct="1"/>
            <a:r>
              <a:rPr lang="en-US" altLang="zh-CN" sz="1600" b="1">
                <a:solidFill>
                  <a:srgbClr val="FF0000"/>
                </a:solidFill>
                <a:latin typeface="微软雅黑" panose="020B0503020204020204" pitchFamily="34" charset="-122"/>
                <a:ea typeface="微软雅黑" panose="020B0503020204020204" pitchFamily="34" charset="-122"/>
                <a:sym typeface="+mn-ea"/>
              </a:rPr>
              <a:t>required</a:t>
            </a:r>
            <a:endParaRPr lang="en-US" altLang="zh-CN" sz="1600" b="1">
              <a:latin typeface="微软雅黑" panose="020B0503020204020204" pitchFamily="34" charset="-122"/>
              <a:ea typeface="微软雅黑" panose="020B0503020204020204" pitchFamily="34" charset="-122"/>
            </a:endParaRPr>
          </a:p>
          <a:p>
            <a:pPr eaLnBrk="1" hangingPunct="1"/>
            <a:r>
              <a:rPr lang="en-US" altLang="zh-CN" sz="1600" b="1">
                <a:solidFill>
                  <a:srgbClr val="FF0000"/>
                </a:solidFill>
                <a:latin typeface="微软雅黑" panose="020B0503020204020204" pitchFamily="34" charset="-122"/>
                <a:ea typeface="微软雅黑" panose="020B0503020204020204" pitchFamily="34" charset="-122"/>
                <a:sym typeface="+mn-ea"/>
              </a:rPr>
              <a:t>pattern</a:t>
            </a:r>
            <a:endParaRPr lang="en-US" altLang="zh-CN" sz="16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5" name="AutoShape 4"/>
          <p:cNvSpPr/>
          <p:nvPr/>
        </p:nvSpPr>
        <p:spPr bwMode="auto">
          <a:xfrm>
            <a:off x="3378835" y="1548765"/>
            <a:ext cx="288290" cy="4471670"/>
          </a:xfrm>
          <a:prstGeom prst="leftBrace">
            <a:avLst>
              <a:gd name="adj1" fmla="val 37556"/>
              <a:gd name="adj2" fmla="val 50000"/>
            </a:avLst>
          </a:prstGeom>
          <a:ln>
            <a:solidFill>
              <a:srgbClr val="00C77A"/>
            </a:solid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lstStyle/>
          <a:p>
            <a:endParaRPr lang="zh-CN" altLang="en-US"/>
          </a:p>
        </p:txBody>
      </p:sp>
      <p:sp>
        <p:nvSpPr>
          <p:cNvPr id="15" name="AutoShape 4"/>
          <p:cNvSpPr/>
          <p:nvPr/>
        </p:nvSpPr>
        <p:spPr bwMode="auto">
          <a:xfrm>
            <a:off x="6751955" y="245745"/>
            <a:ext cx="288290" cy="2287905"/>
          </a:xfrm>
          <a:prstGeom prst="leftBrace">
            <a:avLst>
              <a:gd name="adj1" fmla="val 37556"/>
              <a:gd name="adj2" fmla="val 50000"/>
            </a:avLst>
          </a:prstGeom>
          <a:ln>
            <a:solidFill>
              <a:srgbClr val="00C77A"/>
            </a:solid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lstStyle/>
          <a:p>
            <a:endParaRPr lang="zh-CN" altLang="en-US"/>
          </a:p>
        </p:txBody>
      </p:sp>
      <p:sp>
        <p:nvSpPr>
          <p:cNvPr id="16" name="AutoShape 4"/>
          <p:cNvSpPr/>
          <p:nvPr/>
        </p:nvSpPr>
        <p:spPr bwMode="auto">
          <a:xfrm>
            <a:off x="5843270" y="1249680"/>
            <a:ext cx="288290" cy="2228215"/>
          </a:xfrm>
          <a:prstGeom prst="leftBrace">
            <a:avLst>
              <a:gd name="adj1" fmla="val 37556"/>
              <a:gd name="adj2" fmla="val 50000"/>
            </a:avLst>
          </a:prstGeom>
          <a:ln>
            <a:solidFill>
              <a:srgbClr val="00C77A"/>
            </a:solid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lstStyle/>
          <a:p>
            <a:endParaRPr lang="zh-CN" altLang="en-US"/>
          </a:p>
        </p:txBody>
      </p:sp>
      <p:sp>
        <p:nvSpPr>
          <p:cNvPr id="17" name="AutoShape 4"/>
          <p:cNvSpPr/>
          <p:nvPr/>
        </p:nvSpPr>
        <p:spPr bwMode="auto">
          <a:xfrm>
            <a:off x="5554980" y="5632450"/>
            <a:ext cx="225425" cy="711200"/>
          </a:xfrm>
          <a:prstGeom prst="leftBrace">
            <a:avLst>
              <a:gd name="adj1" fmla="val 37556"/>
              <a:gd name="adj2" fmla="val 50000"/>
            </a:avLst>
          </a:prstGeom>
          <a:ln>
            <a:solidFill>
              <a:srgbClr val="00C77A"/>
            </a:solid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lstStyle/>
          <a:p>
            <a:endParaRPr lang="zh-CN" altLang="en-US"/>
          </a:p>
        </p:txBody>
      </p:sp>
      <p:sp>
        <p:nvSpPr>
          <p:cNvPr id="21" name="AutoShape 4"/>
          <p:cNvSpPr/>
          <p:nvPr/>
        </p:nvSpPr>
        <p:spPr bwMode="auto">
          <a:xfrm>
            <a:off x="5684520" y="3885565"/>
            <a:ext cx="288290" cy="1651635"/>
          </a:xfrm>
          <a:prstGeom prst="leftBrace">
            <a:avLst>
              <a:gd name="adj1" fmla="val 37556"/>
              <a:gd name="adj2" fmla="val 50000"/>
            </a:avLst>
          </a:prstGeom>
          <a:ln>
            <a:solidFill>
              <a:srgbClr val="00C77A"/>
            </a:solid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lstStyle/>
          <a:p>
            <a:endParaRPr lang="zh-CN" altLang="en-US"/>
          </a:p>
        </p:txBody>
      </p:sp>
      <p:sp>
        <p:nvSpPr>
          <p:cNvPr id="22" name="TextBox 12"/>
          <p:cNvSpPr txBox="1">
            <a:spLocks noChangeArrowheads="1"/>
          </p:cNvSpPr>
          <p:nvPr/>
        </p:nvSpPr>
        <p:spPr bwMode="auto">
          <a:xfrm>
            <a:off x="7024633" y="2503061"/>
            <a:ext cx="2027237"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err="1">
                <a:latin typeface="微软雅黑" panose="020B0503020204020204" pitchFamily="34" charset="-122"/>
                <a:ea typeface="微软雅黑" panose="020B0503020204020204" pitchFamily="34" charset="-122"/>
                <a:sym typeface="+mn-ea"/>
              </a:rPr>
              <a:t>contentEditable</a:t>
            </a:r>
          </a:p>
          <a:p>
            <a:pPr eaLnBrk="1" hangingPunct="1"/>
            <a:r>
              <a:rPr lang="en-US" altLang="zh-CN" sz="1600" b="1" dirty="0" err="1">
                <a:ln>
                  <a:noFill/>
                </a:ln>
                <a:effectLst/>
                <a:latin typeface="微软雅黑" panose="020B0503020204020204" pitchFamily="34" charset="-122"/>
                <a:ea typeface="微软雅黑" panose="020B0503020204020204" pitchFamily="34" charset="-122"/>
                <a:cs typeface="Arial" panose="020B0604020202020204" pitchFamily="34" charset="0"/>
                <a:sym typeface="+mn-ea"/>
              </a:rPr>
              <a:t>designMode</a:t>
            </a:r>
          </a:p>
          <a:p>
            <a:pPr eaLnBrk="1" hangingPunct="1"/>
            <a:r>
              <a:rPr lang="en-US" altLang="zh-CN" sz="1600" b="1" dirty="0" err="1">
                <a:ln>
                  <a:noFill/>
                </a:ln>
                <a:effectLst/>
                <a:latin typeface="微软雅黑" panose="020B0503020204020204" pitchFamily="34" charset="-122"/>
                <a:ea typeface="微软雅黑" panose="020B0503020204020204" pitchFamily="34" charset="-122"/>
                <a:cs typeface="Arial" panose="020B0604020202020204" pitchFamily="34" charset="0"/>
                <a:sym typeface="+mn-ea"/>
              </a:rPr>
              <a:t>hidden</a:t>
            </a:r>
          </a:p>
          <a:p>
            <a:pPr eaLnBrk="1" hangingPunct="1"/>
            <a:r>
              <a:rPr lang="en-US" altLang="zh-CN" sz="1600" b="1" dirty="0" err="1">
                <a:ln>
                  <a:noFill/>
                </a:ln>
                <a:effectLst/>
                <a:latin typeface="微软雅黑" panose="020B0503020204020204" pitchFamily="34" charset="-122"/>
                <a:ea typeface="微软雅黑" panose="020B0503020204020204" pitchFamily="34" charset="-122"/>
                <a:cs typeface="Arial" panose="020B0604020202020204" pitchFamily="34" charset="0"/>
                <a:sym typeface="+mn-ea"/>
              </a:rPr>
              <a:t>spellcheck</a:t>
            </a:r>
          </a:p>
          <a:p>
            <a:pPr eaLnBrk="1" hangingPunct="1"/>
            <a:r>
              <a:rPr lang="en-US" altLang="zh-CN" sz="1600" b="1" dirty="0" err="1">
                <a:ln>
                  <a:noFill/>
                </a:ln>
                <a:effectLst/>
                <a:latin typeface="微软雅黑" panose="020B0503020204020204" pitchFamily="34" charset="-122"/>
                <a:ea typeface="微软雅黑" panose="020B0503020204020204" pitchFamily="34" charset="-122"/>
                <a:cs typeface="Arial" panose="020B0604020202020204" pitchFamily="34" charset="0"/>
                <a:sym typeface="+mn-ea"/>
              </a:rPr>
              <a:t>time</a:t>
            </a:r>
          </a:p>
          <a:p>
            <a:pPr eaLnBrk="1" hangingPunct="1"/>
            <a:r>
              <a:rPr lang="en-US" altLang="zh-CN" sz="1600" b="1" dirty="0" err="1">
                <a:ln>
                  <a:noFill/>
                </a:ln>
                <a:effectLst/>
                <a:latin typeface="微软雅黑" panose="020B0503020204020204" pitchFamily="34" charset="-122"/>
                <a:ea typeface="微软雅黑" panose="020B0503020204020204" pitchFamily="34" charset="-122"/>
                <a:cs typeface="Arial" panose="020B0604020202020204" pitchFamily="34" charset="0"/>
                <a:sym typeface="+mn-ea"/>
              </a:rPr>
              <a:t>tabindex</a:t>
            </a:r>
          </a:p>
        </p:txBody>
      </p:sp>
      <p:sp>
        <p:nvSpPr>
          <p:cNvPr id="23" name="AutoShape 4"/>
          <p:cNvSpPr/>
          <p:nvPr/>
        </p:nvSpPr>
        <p:spPr bwMode="auto">
          <a:xfrm>
            <a:off x="6736080" y="2669540"/>
            <a:ext cx="288290" cy="1275080"/>
          </a:xfrm>
          <a:prstGeom prst="leftBrace">
            <a:avLst>
              <a:gd name="adj1" fmla="val 37556"/>
              <a:gd name="adj2" fmla="val 50000"/>
            </a:avLst>
          </a:prstGeom>
          <a:ln>
            <a:solidFill>
              <a:srgbClr val="00C77A"/>
            </a:solidFill>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lstStyle/>
          <a:p>
            <a:endParaRPr lang="zh-CN" altLang="en-US"/>
          </a:p>
        </p:txBody>
      </p:sp>
      <p:sp>
        <p:nvSpPr>
          <p:cNvPr id="26" name="TextBox 12"/>
          <p:cNvSpPr txBox="1">
            <a:spLocks noChangeArrowheads="1"/>
          </p:cNvSpPr>
          <p:nvPr/>
        </p:nvSpPr>
        <p:spPr bwMode="auto">
          <a:xfrm>
            <a:off x="5973073" y="3817511"/>
            <a:ext cx="2027237"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err="1">
                <a:ln>
                  <a:noFill/>
                </a:ln>
                <a:solidFill>
                  <a:srgbClr val="FF0000"/>
                </a:solidFill>
                <a:effectLst/>
                <a:latin typeface="微软雅黑" panose="020B0503020204020204" pitchFamily="34" charset="-122"/>
                <a:ea typeface="微软雅黑" panose="020B0503020204020204" pitchFamily="34" charset="-122"/>
                <a:cs typeface="Arial" panose="020B0604020202020204" pitchFamily="34" charset="0"/>
                <a:sym typeface="+mn-ea"/>
              </a:rPr>
              <a:t>email</a:t>
            </a:r>
            <a:endParaRPr lang="en-US" altLang="zh-CN" sz="1600" b="1" dirty="0" err="1">
              <a:ln>
                <a:noFill/>
              </a:ln>
              <a:effectLst/>
              <a:latin typeface="微软雅黑" panose="020B0503020204020204" pitchFamily="34" charset="-122"/>
              <a:ea typeface="微软雅黑" panose="020B0503020204020204" pitchFamily="34" charset="-122"/>
              <a:cs typeface="Arial" panose="020B0604020202020204" pitchFamily="34" charset="0"/>
              <a:sym typeface="+mn-ea"/>
            </a:endParaRPr>
          </a:p>
          <a:p>
            <a:pPr eaLnBrk="1" hangingPunct="1"/>
            <a:r>
              <a:rPr lang="en-US" altLang="zh-CN" sz="1600" b="1" dirty="0" err="1">
                <a:ln>
                  <a:noFill/>
                </a:ln>
                <a:solidFill>
                  <a:srgbClr val="FF0000"/>
                </a:solidFill>
                <a:effectLst/>
                <a:latin typeface="微软雅黑" panose="020B0503020204020204" pitchFamily="34" charset="-122"/>
                <a:ea typeface="微软雅黑" panose="020B0503020204020204" pitchFamily="34" charset="-122"/>
                <a:cs typeface="Arial" panose="020B0604020202020204" pitchFamily="34" charset="0"/>
                <a:sym typeface="+mn-ea"/>
              </a:rPr>
              <a:t>url</a:t>
            </a:r>
            <a:endParaRPr lang="en-US" altLang="zh-CN" sz="1600" b="1" dirty="0" err="1">
              <a:ln>
                <a:noFill/>
              </a:ln>
              <a:effectLst/>
              <a:latin typeface="微软雅黑" panose="020B0503020204020204" pitchFamily="34" charset="-122"/>
              <a:ea typeface="微软雅黑" panose="020B0503020204020204" pitchFamily="34" charset="-122"/>
              <a:cs typeface="Arial" panose="020B0604020202020204" pitchFamily="34" charset="0"/>
              <a:sym typeface="+mn-ea"/>
            </a:endParaRPr>
          </a:p>
          <a:p>
            <a:pPr eaLnBrk="1" hangingPunct="1"/>
            <a:r>
              <a:rPr lang="en-US" altLang="zh-CN" sz="1600" b="1" dirty="0" err="1">
                <a:ln>
                  <a:noFill/>
                </a:ln>
                <a:effectLst/>
                <a:latin typeface="微软雅黑" panose="020B0503020204020204" pitchFamily="34" charset="-122"/>
                <a:ea typeface="微软雅黑" panose="020B0503020204020204" pitchFamily="34" charset="-122"/>
                <a:cs typeface="Arial" panose="020B0604020202020204" pitchFamily="34" charset="0"/>
                <a:sym typeface="+mn-ea"/>
              </a:rPr>
              <a:t>color</a:t>
            </a:r>
          </a:p>
          <a:p>
            <a:pPr eaLnBrk="1" hangingPunct="1"/>
            <a:r>
              <a:rPr lang="en-US" altLang="zh-CN" sz="1600" b="1" dirty="0" err="1">
                <a:ln>
                  <a:noFill/>
                </a:ln>
                <a:effectLst/>
                <a:latin typeface="微软雅黑" panose="020B0503020204020204" pitchFamily="34" charset="-122"/>
                <a:ea typeface="微软雅黑" panose="020B0503020204020204" pitchFamily="34" charset="-122"/>
                <a:cs typeface="Arial" panose="020B0604020202020204" pitchFamily="34" charset="0"/>
                <a:sym typeface="+mn-ea"/>
              </a:rPr>
              <a:t>search</a:t>
            </a:r>
          </a:p>
          <a:p>
            <a:pPr eaLnBrk="1" hangingPunct="1"/>
            <a:r>
              <a:rPr lang="en-US" altLang="zh-CN" sz="1600" b="1" dirty="0" err="1">
                <a:ln>
                  <a:noFill/>
                </a:ln>
                <a:effectLst/>
                <a:latin typeface="微软雅黑" panose="020B0503020204020204" pitchFamily="34" charset="-122"/>
                <a:ea typeface="微软雅黑" panose="020B0503020204020204" pitchFamily="34" charset="-122"/>
                <a:cs typeface="Arial" panose="020B0604020202020204" pitchFamily="34" charset="0"/>
                <a:sym typeface="+mn-ea"/>
              </a:rPr>
              <a:t>number</a:t>
            </a:r>
          </a:p>
          <a:p>
            <a:pPr eaLnBrk="1" hangingPunct="1"/>
            <a:r>
              <a:rPr lang="en-US" altLang="zh-CN" sz="1600" b="1" dirty="0" err="1">
                <a:ln>
                  <a:noFill/>
                </a:ln>
                <a:effectLst/>
                <a:latin typeface="微软雅黑" panose="020B0503020204020204" pitchFamily="34" charset="-122"/>
                <a:ea typeface="微软雅黑" panose="020B0503020204020204" pitchFamily="34" charset="-122"/>
                <a:cs typeface="Arial" panose="020B0604020202020204" pitchFamily="34" charset="0"/>
                <a:sym typeface="+mn-ea"/>
              </a:rPr>
              <a:t>range</a:t>
            </a:r>
          </a:p>
          <a:p>
            <a:pPr eaLnBrk="1" hangingPunct="1"/>
            <a:r>
              <a:rPr lang="en-US" altLang="zh-CN" sz="1600" b="1" dirty="0" err="1">
                <a:ln>
                  <a:noFill/>
                </a:ln>
                <a:solidFill>
                  <a:srgbClr val="FF0000"/>
                </a:solidFill>
                <a:effectLst/>
                <a:latin typeface="微软雅黑" panose="020B0503020204020204" pitchFamily="34" charset="-122"/>
                <a:ea typeface="微软雅黑" panose="020B0503020204020204" pitchFamily="34" charset="-122"/>
                <a:cs typeface="Arial" panose="020B0604020202020204" pitchFamily="34" charset="0"/>
                <a:sym typeface="+mn-ea"/>
              </a:rPr>
              <a:t>Date pickers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dirty="0"/>
              <a:t>课后作业</a:t>
            </a:r>
            <a:endParaRPr lang="en-US" dirty="0"/>
          </a:p>
          <a:p>
            <a:pPr lvl="1"/>
            <a:r>
              <a:rPr lang="zh-CN" altLang="en-US" dirty="0">
                <a:solidFill>
                  <a:srgbClr val="FF0000"/>
                </a:solidFill>
              </a:rPr>
              <a:t>讲师备课时根据班级情况在此添加内容，应区分必做、选做内容，以满足不同层次学生的需求</a:t>
            </a:r>
            <a:endParaRPr lang="zh-CN" altLang="en-US" dirty="0"/>
          </a:p>
          <a:p>
            <a:pPr lvl="0"/>
            <a:r>
              <a:rPr lang="zh-CN" altLang="en-US" dirty="0"/>
              <a:t>预习作业</a:t>
            </a:r>
            <a:endParaRPr lang="en-US" altLang="zh-CN" dirty="0"/>
          </a:p>
          <a:p>
            <a:pPr lvl="1"/>
            <a:r>
              <a:rPr lang="zh-CN" altLang="en-US" dirty="0">
                <a:solidFill>
                  <a:srgbClr val="FF0000"/>
                </a:solidFill>
              </a:rPr>
              <a:t>讲师备课时根据班级情况在此添加预习内容</a:t>
            </a:r>
          </a:p>
        </p:txBody>
      </p:sp>
      <p:sp>
        <p:nvSpPr>
          <p:cNvPr id="5" name="标题 4"/>
          <p:cNvSpPr>
            <a:spLocks noGrp="1"/>
          </p:cNvSpPr>
          <p:nvPr>
            <p:ph type="title"/>
          </p:nvPr>
        </p:nvSpPr>
        <p:spPr/>
        <p:txBody>
          <a:bodyPr/>
          <a:lstStyle/>
          <a:p>
            <a:r>
              <a:rPr lang="zh-CN" altLang="en-US"/>
              <a:t>作业</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内容占位符 29"/>
          <p:cNvSpPr>
            <a:spLocks noGrp="1"/>
          </p:cNvSpPr>
          <p:nvPr>
            <p:ph idx="1"/>
          </p:nvPr>
        </p:nvSpPr>
        <p:spPr/>
        <p:txBody>
          <a:bodyPr/>
          <a:lstStyle/>
          <a:p>
            <a:r>
              <a:rPr lang="en-US"/>
              <a:t>QQ</a:t>
            </a:r>
            <a:r>
              <a:rPr lang="zh-CN" altLang="en-US"/>
              <a:t>会员页面</a:t>
            </a:r>
          </a:p>
        </p:txBody>
      </p:sp>
      <p:sp>
        <p:nvSpPr>
          <p:cNvPr id="5" name="标题 4"/>
          <p:cNvSpPr>
            <a:spLocks noGrp="1"/>
          </p:cNvSpPr>
          <p:nvPr>
            <p:ph type="title"/>
          </p:nvPr>
        </p:nvSpPr>
        <p:spPr/>
        <p:txBody>
          <a:bodyPr/>
          <a:lstStyle/>
          <a:p>
            <a:r>
              <a:rPr lang="zh-CN" altLang="en-US"/>
              <a:t>课程项目展示</a:t>
            </a:r>
          </a:p>
        </p:txBody>
      </p:sp>
      <p:pic>
        <p:nvPicPr>
          <p:cNvPr id="2" name="图片 1"/>
          <p:cNvPicPr>
            <a:picLocks noChangeAspect="1"/>
          </p:cNvPicPr>
          <p:nvPr/>
        </p:nvPicPr>
        <p:blipFill>
          <a:blip r:embed="rId3"/>
          <a:stretch>
            <a:fillRect/>
          </a:stretch>
        </p:blipFill>
        <p:spPr>
          <a:xfrm>
            <a:off x="912495" y="2771140"/>
            <a:ext cx="5318125" cy="2581275"/>
          </a:xfrm>
          <a:prstGeom prst="rect">
            <a:avLst/>
          </a:prstGeom>
        </p:spPr>
      </p:pic>
      <p:pic>
        <p:nvPicPr>
          <p:cNvPr id="4" name="图片 3"/>
          <p:cNvPicPr>
            <a:picLocks noChangeAspect="1"/>
          </p:cNvPicPr>
          <p:nvPr/>
        </p:nvPicPr>
        <p:blipFill>
          <a:blip r:embed="rId4"/>
          <a:stretch>
            <a:fillRect/>
          </a:stretch>
        </p:blipFill>
        <p:spPr>
          <a:xfrm>
            <a:off x="6417310" y="2771140"/>
            <a:ext cx="5318760" cy="25812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组合 9"/>
          <p:cNvGrpSpPr/>
          <p:nvPr/>
        </p:nvGrpSpPr>
        <p:grpSpPr bwMode="auto">
          <a:xfrm>
            <a:off x="2095500" y="1071563"/>
            <a:ext cx="8143875" cy="1357312"/>
            <a:chOff x="571472" y="1285860"/>
            <a:chExt cx="8143932" cy="1357322"/>
          </a:xfrm>
          <a:solidFill>
            <a:srgbClr val="00C77A"/>
          </a:solidFill>
        </p:grpSpPr>
        <p:sp>
          <p:nvSpPr>
            <p:cNvPr id="11" name="圆角矩形 10"/>
            <p:cNvSpPr/>
            <p:nvPr/>
          </p:nvSpPr>
          <p:spPr bwMode="auto">
            <a:xfrm>
              <a:off x="571472" y="1285860"/>
              <a:ext cx="8143932" cy="1357322"/>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sz="135"/>
            </a:p>
          </p:txBody>
        </p:sp>
        <p:sp>
          <p:nvSpPr>
            <p:cNvPr id="12" name="矩形 11"/>
            <p:cNvSpPr/>
            <p:nvPr/>
          </p:nvSpPr>
          <p:spPr bwMode="auto">
            <a:xfrm>
              <a:off x="1785919" y="1285860"/>
              <a:ext cx="6715172" cy="1357322"/>
            </a:xfrm>
            <a:prstGeom prst="rect">
              <a:avLst/>
            </a:prstGeom>
            <a:solidFill>
              <a:schemeClr val="bg1"/>
            </a:solidFill>
            <a:ln>
              <a:headEnd type="none"/>
              <a:tailEnd type="triangle"/>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sz="135"/>
            </a:p>
          </p:txBody>
        </p:sp>
      </p:grpSp>
      <p:sp>
        <p:nvSpPr>
          <p:cNvPr id="13" name="矩形 12"/>
          <p:cNvSpPr/>
          <p:nvPr/>
        </p:nvSpPr>
        <p:spPr>
          <a:xfrm>
            <a:off x="2175511" y="1428751"/>
            <a:ext cx="1097280" cy="645160"/>
          </a:xfrm>
          <a:prstGeom prst="rect">
            <a:avLst/>
          </a:prstGeom>
        </p:spPr>
        <p:txBody>
          <a:bodyPr wrap="none">
            <a:spAutoFit/>
          </a:bodyPr>
          <a:lstStyle/>
          <a:p>
            <a:pPr algn="ctr">
              <a:defRPr/>
            </a:pP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课前</a:t>
            </a:r>
            <a:endParaRPr 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1509" name="组合 14"/>
          <p:cNvGrpSpPr/>
          <p:nvPr/>
        </p:nvGrpSpPr>
        <p:grpSpPr bwMode="auto">
          <a:xfrm>
            <a:off x="2089573" y="2802149"/>
            <a:ext cx="8143875" cy="1357312"/>
            <a:chOff x="571472" y="1285860"/>
            <a:chExt cx="8143932" cy="1357322"/>
          </a:xfrm>
          <a:solidFill>
            <a:srgbClr val="00C77A"/>
          </a:solidFill>
        </p:grpSpPr>
        <p:sp>
          <p:nvSpPr>
            <p:cNvPr id="16" name="圆角矩形 15"/>
            <p:cNvSpPr/>
            <p:nvPr/>
          </p:nvSpPr>
          <p:spPr bwMode="auto">
            <a:xfrm>
              <a:off x="571472" y="1285860"/>
              <a:ext cx="8143932" cy="1357322"/>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sz="135"/>
            </a:p>
          </p:txBody>
        </p:sp>
        <p:sp>
          <p:nvSpPr>
            <p:cNvPr id="17" name="矩形 16"/>
            <p:cNvSpPr/>
            <p:nvPr/>
          </p:nvSpPr>
          <p:spPr bwMode="auto">
            <a:xfrm>
              <a:off x="1785919" y="1285860"/>
              <a:ext cx="6715172" cy="1357322"/>
            </a:xfrm>
            <a:prstGeom prst="rect">
              <a:avLst/>
            </a:prstGeom>
            <a:solidFill>
              <a:schemeClr val="bg1"/>
            </a:solidFill>
            <a:ln>
              <a:headEnd type="none"/>
              <a:tailEnd type="triangle"/>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sz="135"/>
            </a:p>
          </p:txBody>
        </p:sp>
      </p:grpSp>
      <p:sp>
        <p:nvSpPr>
          <p:cNvPr id="18" name="矩形 17"/>
          <p:cNvSpPr/>
          <p:nvPr/>
        </p:nvSpPr>
        <p:spPr>
          <a:xfrm>
            <a:off x="2175511" y="3143251"/>
            <a:ext cx="1097280" cy="645160"/>
          </a:xfrm>
          <a:prstGeom prst="rect">
            <a:avLst/>
          </a:prstGeom>
        </p:spPr>
        <p:txBody>
          <a:bodyPr wrap="none">
            <a:spAutoFit/>
          </a:bodyPr>
          <a:lstStyle/>
          <a:p>
            <a:pPr algn="ctr">
              <a:defRPr/>
            </a:pP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课上</a:t>
            </a:r>
            <a:endPar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1512" name="组合 19"/>
          <p:cNvGrpSpPr/>
          <p:nvPr/>
        </p:nvGrpSpPr>
        <p:grpSpPr bwMode="auto">
          <a:xfrm>
            <a:off x="2095500" y="4500563"/>
            <a:ext cx="8143875" cy="1357312"/>
            <a:chOff x="571472" y="1285860"/>
            <a:chExt cx="8143932" cy="1357322"/>
          </a:xfrm>
          <a:solidFill>
            <a:srgbClr val="00C77A"/>
          </a:solidFill>
        </p:grpSpPr>
        <p:sp>
          <p:nvSpPr>
            <p:cNvPr id="21" name="圆角矩形 20"/>
            <p:cNvSpPr/>
            <p:nvPr/>
          </p:nvSpPr>
          <p:spPr bwMode="auto">
            <a:xfrm>
              <a:off x="571472" y="1285860"/>
              <a:ext cx="8143932" cy="1357322"/>
            </a:xfrm>
            <a:prstGeom prst="roundRect">
              <a:avLst/>
            </a:prstGeom>
            <a:grp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sz="135"/>
            </a:p>
          </p:txBody>
        </p:sp>
        <p:sp>
          <p:nvSpPr>
            <p:cNvPr id="22" name="矩形 21"/>
            <p:cNvSpPr/>
            <p:nvPr/>
          </p:nvSpPr>
          <p:spPr bwMode="auto">
            <a:xfrm>
              <a:off x="1785919" y="1285860"/>
              <a:ext cx="6715172" cy="1357322"/>
            </a:xfrm>
            <a:prstGeom prst="rect">
              <a:avLst/>
            </a:prstGeom>
            <a:solidFill>
              <a:schemeClr val="bg1"/>
            </a:solidFill>
            <a:ln>
              <a:headEnd type="none"/>
              <a:tailEnd type="triangle"/>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zh-CN" altLang="en-US" sz="135"/>
            </a:p>
          </p:txBody>
        </p:sp>
      </p:grpSp>
      <p:sp>
        <p:nvSpPr>
          <p:cNvPr id="23" name="矩形 22"/>
          <p:cNvSpPr/>
          <p:nvPr/>
        </p:nvSpPr>
        <p:spPr>
          <a:xfrm>
            <a:off x="2175511" y="4857751"/>
            <a:ext cx="1097280" cy="645160"/>
          </a:xfrm>
          <a:prstGeom prst="rect">
            <a:avLst/>
          </a:prstGeom>
        </p:spPr>
        <p:txBody>
          <a:bodyPr wrap="none">
            <a:spAutoFit/>
          </a:bodyPr>
          <a:lstStyle/>
          <a:p>
            <a:pPr algn="ctr">
              <a:defRPr/>
            </a:pP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课后</a:t>
            </a:r>
            <a:endPar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矩形 13"/>
          <p:cNvSpPr>
            <a:spLocks noChangeArrowheads="1"/>
          </p:cNvSpPr>
          <p:nvPr/>
        </p:nvSpPr>
        <p:spPr bwMode="auto">
          <a:xfrm>
            <a:off x="1971675" y="1218565"/>
            <a:ext cx="7885430" cy="527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3" indent="0">
              <a:lnSpc>
                <a:spcPct val="150000"/>
              </a:lnSpc>
              <a:buFont typeface="Arial" panose="020B0604020202020204" pitchFamily="34" charset="0"/>
              <a:buNone/>
            </a:pPr>
            <a:r>
              <a:rPr lang="zh-CN" altLang="en-US" sz="2135" b="1" dirty="0">
                <a:ln>
                  <a:noFill/>
                </a:ln>
                <a:effectLst/>
                <a:uLnTx/>
                <a:uFillTx/>
                <a:latin typeface="微软雅黑" panose="020B0503020204020204" pitchFamily="34" charset="-122"/>
                <a:ea typeface="微软雅黑" panose="020B0503020204020204" pitchFamily="34" charset="-122"/>
                <a:sym typeface="Calibri" panose="020F0502020204030204" pitchFamily="34" charset="0"/>
              </a:rPr>
              <a:t>学生</a:t>
            </a:r>
            <a:r>
              <a:rPr lang="zh-CN" sz="2135" b="1" dirty="0">
                <a:ln>
                  <a:noFill/>
                </a:ln>
                <a:effectLst/>
                <a:uLnTx/>
                <a:uFillTx/>
                <a:latin typeface="微软雅黑" panose="020B0503020204020204" pitchFamily="34" charset="-122"/>
                <a:ea typeface="微软雅黑" panose="020B0503020204020204" pitchFamily="34" charset="-122"/>
                <a:sym typeface="Calibri" panose="020F0502020204030204" pitchFamily="34" charset="0"/>
              </a:rPr>
              <a:t>可以</a:t>
            </a:r>
            <a:r>
              <a:rPr lang="zh-CN" altLang="en-US" sz="2135" b="1" dirty="0">
                <a:ln>
                  <a:noFill/>
                </a:ln>
                <a:effectLst/>
                <a:uLnTx/>
                <a:uFillTx/>
                <a:latin typeface="微软雅黑" panose="020B0503020204020204" pitchFamily="34" charset="-122"/>
                <a:ea typeface="微软雅黑" panose="020B0503020204020204" pitchFamily="34" charset="-122"/>
                <a:sym typeface="Calibri" panose="020F0502020204030204" pitchFamily="34" charset="0"/>
              </a:rPr>
              <a:t>通过课本及讲师布置的预习作业提前预习</a:t>
            </a:r>
            <a:endParaRPr lang="zh-CN" altLang="en-US" sz="2135" b="1" dirty="0">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p:txBody>
          <a:bodyPr/>
          <a:lstStyle/>
          <a:p>
            <a:r>
              <a:rPr lang="zh-CN" altLang="en-US"/>
              <a:t>学习方法</a:t>
            </a:r>
          </a:p>
        </p:txBody>
      </p:sp>
      <p:sp>
        <p:nvSpPr>
          <p:cNvPr id="5" name="矩形 13"/>
          <p:cNvSpPr>
            <a:spLocks noChangeArrowheads="1"/>
          </p:cNvSpPr>
          <p:nvPr/>
        </p:nvSpPr>
        <p:spPr bwMode="auto">
          <a:xfrm>
            <a:off x="3272578" y="2928360"/>
            <a:ext cx="8477251" cy="157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0">
              <a:lnSpc>
                <a:spcPct val="150000"/>
              </a:lnSpc>
              <a:buFont typeface="Arial" panose="020B0604020202020204" pitchFamily="34" charset="0"/>
              <a:buNone/>
            </a:pPr>
            <a:r>
              <a:rPr lang="zh-CN" altLang="en-US" sz="2135" b="1" dirty="0">
                <a:latin typeface="微软雅黑" panose="020B0503020204020204" pitchFamily="34" charset="-122"/>
                <a:ea typeface="微软雅黑" panose="020B0503020204020204" pitchFamily="34" charset="-122"/>
                <a:sym typeface="+mn-ea"/>
              </a:rPr>
              <a:t>在做练习时，</a:t>
            </a:r>
            <a:r>
              <a:rPr lang="zh-CN" sz="2135" b="1" dirty="0">
                <a:ln>
                  <a:noFill/>
                </a:ln>
                <a:effectLst/>
                <a:uLnTx/>
                <a:uFillTx/>
                <a:latin typeface="微软雅黑" panose="020B0503020204020204" pitchFamily="34" charset="-122"/>
                <a:ea typeface="微软雅黑" panose="020B0503020204020204" pitchFamily="34" charset="-122"/>
                <a:sym typeface="Calibri" panose="020F0502020204030204" pitchFamily="34" charset="0"/>
              </a:rPr>
              <a:t>尝试不同实现思路</a:t>
            </a:r>
            <a:endParaRPr lang="zh-CN" altLang="en-US" sz="2135" b="1" dirty="0">
              <a:latin typeface="微软雅黑" panose="020B0503020204020204" pitchFamily="34" charset="-122"/>
              <a:ea typeface="微软雅黑" panose="020B0503020204020204" pitchFamily="34" charset="-122"/>
            </a:endParaRPr>
          </a:p>
          <a:p>
            <a:pPr indent="0">
              <a:lnSpc>
                <a:spcPct val="150000"/>
              </a:lnSpc>
              <a:buFont typeface="Arial" panose="020B0604020202020204" pitchFamily="34" charset="0"/>
              <a:buNone/>
            </a:pPr>
            <a:r>
              <a:rPr lang="zh-CN" altLang="en-US" sz="2135" b="1" dirty="0">
                <a:latin typeface="微软雅黑" panose="020B0503020204020204" pitchFamily="34" charset="-122"/>
                <a:ea typeface="微软雅黑" panose="020B0503020204020204" pitchFamily="34" charset="-122"/>
                <a:sym typeface="+mn-ea"/>
              </a:rPr>
              <a:t>写</a:t>
            </a:r>
            <a:r>
              <a:rPr lang="en-US" altLang="zh-CN" sz="2135" b="1" dirty="0">
                <a:ln>
                  <a:noFill/>
                </a:ln>
                <a:effectLst/>
                <a:uLnTx/>
                <a:uFillTx/>
                <a:latin typeface="微软雅黑" panose="020B0503020204020204" pitchFamily="34" charset="-122"/>
                <a:ea typeface="微软雅黑" panose="020B0503020204020204" pitchFamily="34" charset="-122"/>
                <a:sym typeface="Calibri" panose="020F0502020204030204" pitchFamily="34" charset="0"/>
              </a:rPr>
              <a:t>HTML+CSS</a:t>
            </a:r>
            <a:r>
              <a:rPr lang="zh-CN" altLang="en-US" sz="2135" b="1" dirty="0">
                <a:latin typeface="微软雅黑" panose="020B0503020204020204" pitchFamily="34" charset="-122"/>
                <a:ea typeface="微软雅黑" panose="020B0503020204020204" pitchFamily="34" charset="-122"/>
                <a:sym typeface="+mn-ea"/>
              </a:rPr>
              <a:t>代码时，要保证代码的规范度</a:t>
            </a:r>
            <a:endParaRPr lang="zh-CN" altLang="en-US" sz="2135" b="1" dirty="0">
              <a:latin typeface="微软雅黑" panose="020B0503020204020204" pitchFamily="34" charset="-122"/>
              <a:ea typeface="微软雅黑" panose="020B0503020204020204" pitchFamily="34" charset="-122"/>
            </a:endParaRPr>
          </a:p>
          <a:p>
            <a:pPr lvl="3" indent="0">
              <a:lnSpc>
                <a:spcPct val="150000"/>
              </a:lnSpc>
              <a:buFont typeface="Arial" panose="020B0604020202020204" pitchFamily="34" charset="0"/>
              <a:buNone/>
            </a:pPr>
            <a:endParaRPr lang="zh-CN" altLang="en-US" sz="2135" b="1" dirty="0">
              <a:latin typeface="微软雅黑" panose="020B0503020204020204" pitchFamily="34" charset="-122"/>
              <a:ea typeface="微软雅黑" panose="020B0503020204020204" pitchFamily="34" charset="-122"/>
            </a:endParaRPr>
          </a:p>
        </p:txBody>
      </p:sp>
      <p:sp>
        <p:nvSpPr>
          <p:cNvPr id="6" name="矩形 23"/>
          <p:cNvSpPr>
            <a:spLocks noChangeArrowheads="1"/>
          </p:cNvSpPr>
          <p:nvPr/>
        </p:nvSpPr>
        <p:spPr bwMode="auto">
          <a:xfrm>
            <a:off x="3310255" y="4822825"/>
            <a:ext cx="6546850" cy="527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0">
              <a:lnSpc>
                <a:spcPct val="150000"/>
              </a:lnSpc>
              <a:buFont typeface="Arial" panose="020B0604020202020204" pitchFamily="34" charset="0"/>
              <a:buNone/>
            </a:pPr>
            <a:r>
              <a:rPr lang="zh-CN" altLang="en-US" sz="2135" b="1" dirty="0">
                <a:ln>
                  <a:noFill/>
                </a:ln>
                <a:effectLst/>
                <a:uLnTx/>
                <a:uFillTx/>
                <a:latin typeface="微软雅黑" panose="020B0503020204020204" pitchFamily="34" charset="-122"/>
                <a:ea typeface="微软雅黑" panose="020B0503020204020204" pitchFamily="34" charset="-122"/>
                <a:sym typeface="Calibri" panose="020F0502020204030204" pitchFamily="34" charset="0"/>
              </a:rPr>
              <a:t>完成讲师布置的作业</a:t>
            </a:r>
            <a:r>
              <a:rPr lang="zh-CN" sz="2135" b="1" dirty="0">
                <a:ln>
                  <a:noFill/>
                </a:ln>
                <a:effectLst/>
                <a:uLnTx/>
                <a:uFillTx/>
                <a:latin typeface="微软雅黑" panose="020B0503020204020204" pitchFamily="34" charset="-122"/>
                <a:ea typeface="微软雅黑" panose="020B0503020204020204" pitchFamily="34" charset="-122"/>
                <a:sym typeface="Calibri" panose="020F0502020204030204" pitchFamily="34" charset="0"/>
              </a:rPr>
              <a:t>进行检测</a:t>
            </a:r>
            <a:r>
              <a:rPr lang="zh-CN" altLang="en-US" sz="2135" b="1" dirty="0">
                <a:ln>
                  <a:noFill/>
                </a:ln>
                <a:effectLst/>
                <a:uLnTx/>
                <a:uFillTx/>
                <a:latin typeface="微软雅黑" panose="020B0503020204020204" pitchFamily="34" charset="-122"/>
                <a:ea typeface="微软雅黑" panose="020B0503020204020204" pitchFamily="34" charset="-122"/>
                <a:sym typeface="Calibri" panose="020F0502020204030204" pitchFamily="34" charset="0"/>
              </a:rPr>
              <a:t>和复习巩固</a:t>
            </a:r>
            <a:endParaRPr lang="zh-CN" altLang="en-US" sz="2135"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内容占位符 10"/>
          <p:cNvSpPr>
            <a:spLocks noGrp="1"/>
          </p:cNvSpPr>
          <p:nvPr>
            <p:ph idx="1"/>
          </p:nvPr>
        </p:nvSpPr>
        <p:spPr>
          <a:xfrm>
            <a:off x="844550" y="1238250"/>
            <a:ext cx="9676765" cy="4818380"/>
          </a:xfrm>
        </p:spPr>
        <p:txBody>
          <a:bodyPr/>
          <a:lstStyle/>
          <a:p>
            <a:r>
              <a:rPr lang="zh-CN" altLang="en-US"/>
              <a:t>搭建网易邮箱页面结构</a:t>
            </a:r>
          </a:p>
          <a:p>
            <a:r>
              <a:rPr lang="zh-CN" altLang="zh-CN" dirty="0">
                <a:sym typeface="+mn-ea"/>
              </a:rPr>
              <a:t>制作</a:t>
            </a:r>
            <a:r>
              <a:rPr lang="en-US" altLang="zh-CN" dirty="0">
                <a:sym typeface="+mn-ea"/>
              </a:rPr>
              <a:t>QQ</a:t>
            </a:r>
            <a:r>
              <a:rPr lang="zh-CN" altLang="zh-CN" dirty="0">
                <a:sym typeface="+mn-ea"/>
              </a:rPr>
              <a:t>注册页面验证</a:t>
            </a:r>
            <a:endParaRPr lang="zh-CN" altLang="en-US"/>
          </a:p>
          <a:p>
            <a:endParaRPr lang="zh-CN" altLang="en-US"/>
          </a:p>
        </p:txBody>
      </p:sp>
      <p:sp>
        <p:nvSpPr>
          <p:cNvPr id="4" name="标题 3"/>
          <p:cNvSpPr>
            <a:spLocks noGrp="1"/>
          </p:cNvSpPr>
          <p:nvPr>
            <p:ph type="title"/>
          </p:nvPr>
        </p:nvSpPr>
        <p:spPr/>
        <p:txBody>
          <a:bodyPr/>
          <a:lstStyle/>
          <a:p>
            <a:r>
              <a:rPr lang="zh-CN" altLang="en-US"/>
              <a:t>本章任务</a:t>
            </a:r>
          </a:p>
        </p:txBody>
      </p:sp>
      <p:pic>
        <p:nvPicPr>
          <p:cNvPr id="7" name="图片 6"/>
          <p:cNvPicPr>
            <a:picLocks noChangeAspect="1"/>
          </p:cNvPicPr>
          <p:nvPr/>
        </p:nvPicPr>
        <p:blipFill>
          <a:blip r:embed="rId3"/>
          <a:stretch>
            <a:fillRect/>
          </a:stretch>
        </p:blipFill>
        <p:spPr>
          <a:xfrm>
            <a:off x="5982970" y="1000760"/>
            <a:ext cx="3226435" cy="5055870"/>
          </a:xfrm>
          <a:prstGeom prst="rect">
            <a:avLst/>
          </a:prstGeom>
        </p:spPr>
      </p:pic>
      <p:pic>
        <p:nvPicPr>
          <p:cNvPr id="8" name="图片 7"/>
          <p:cNvPicPr>
            <a:picLocks noChangeAspect="1"/>
          </p:cNvPicPr>
          <p:nvPr/>
        </p:nvPicPr>
        <p:blipFill>
          <a:blip r:embed="rId4"/>
          <a:stretch>
            <a:fillRect/>
          </a:stretch>
        </p:blipFill>
        <p:spPr>
          <a:xfrm>
            <a:off x="1942465" y="2889885"/>
            <a:ext cx="3215005" cy="35566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395">
                                            <p:txEl>
                                              <p:pRg st="1" end="1"/>
                                            </p:txEl>
                                          </p:spTgt>
                                        </p:tgtEl>
                                        <p:attrNameLst>
                                          <p:attrName>style.visibility</p:attrName>
                                        </p:attrNameLst>
                                      </p:cBhvr>
                                      <p:to>
                                        <p:strVal val="visible"/>
                                      </p:to>
                                    </p:set>
                                    <p:animEffect transition="in" filter="wipe(left)">
                                      <p:cBhvr>
                                        <p:cTn id="7" dur="500"/>
                                        <p:tgtEl>
                                          <p:spTgt spid="59395">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noChangeArrowheads="1"/>
          </p:cNvSpPr>
          <p:nvPr>
            <p:ph type="title"/>
          </p:nvPr>
        </p:nvSpPr>
        <p:spPr/>
        <p:txBody>
          <a:bodyPr/>
          <a:lstStyle/>
          <a:p>
            <a:r>
              <a:rPr lang="zh-CN" altLang="en-US"/>
              <a:t>本章目标</a:t>
            </a:r>
          </a:p>
        </p:txBody>
      </p:sp>
      <p:sp>
        <p:nvSpPr>
          <p:cNvPr id="7171" name="内容占位符 2"/>
          <p:cNvSpPr>
            <a:spLocks noGrp="1" noChangeArrowheads="1"/>
          </p:cNvSpPr>
          <p:nvPr>
            <p:ph idx="1"/>
          </p:nvPr>
        </p:nvSpPr>
        <p:spPr/>
        <p:txBody>
          <a:bodyPr/>
          <a:lstStyle/>
          <a:p>
            <a:r>
              <a:rPr lang="zh-CN" altLang="en-US"/>
              <a:t>了解什么是</a:t>
            </a:r>
            <a:r>
              <a:rPr lang="en-US" altLang="zh-CN"/>
              <a:t>HTML5</a:t>
            </a:r>
            <a:r>
              <a:rPr lang="zh-CN" altLang="en-US"/>
              <a:t>及其应用场景</a:t>
            </a:r>
          </a:p>
          <a:p>
            <a:r>
              <a:rPr lang="zh-CN" altLang="en-US"/>
              <a:t>掌握</a:t>
            </a:r>
            <a:r>
              <a:rPr lang="en-US" altLang="zh-CN"/>
              <a:t>HTML5</a:t>
            </a:r>
            <a:r>
              <a:rPr lang="zh-CN" altLang="en-US"/>
              <a:t>新增的元素及属性</a:t>
            </a:r>
          </a:p>
          <a:p>
            <a:r>
              <a:rPr lang="zh-CN" altLang="en-US"/>
              <a:t>会使用</a:t>
            </a:r>
            <a:r>
              <a:rPr lang="en-US" altLang="zh-CN"/>
              <a:t>CSS3</a:t>
            </a:r>
            <a:r>
              <a:rPr lang="zh-CN" altLang="en-US"/>
              <a:t>高级选择器美化网页</a:t>
            </a:r>
          </a:p>
          <a:p>
            <a:r>
              <a:rPr lang="zh-CN" altLang="en-US"/>
              <a:t>掌握</a:t>
            </a:r>
            <a:r>
              <a:rPr lang="en-US" altLang="zh-CN"/>
              <a:t>HTML5</a:t>
            </a:r>
            <a:r>
              <a:rPr lang="zh-CN" altLang="en-US"/>
              <a:t>新增的表单元素及属性</a:t>
            </a:r>
            <a:endParaRPr lang="zh-CN" altLang="en-US">
              <a:latin typeface="微软雅黑" panose="020B0503020204020204" pitchFamily="34" charset="-122"/>
              <a:ea typeface="微软雅黑" panose="020B0503020204020204" pitchFamily="34" charset="-122"/>
            </a:endParaRPr>
          </a:p>
        </p:txBody>
      </p:sp>
      <p:pic>
        <p:nvPicPr>
          <p:cNvPr id="5" name="图片 4" descr="重点"/>
          <p:cNvPicPr>
            <a:picLocks noChangeAspect="1"/>
          </p:cNvPicPr>
          <p:nvPr/>
        </p:nvPicPr>
        <p:blipFill>
          <a:blip r:embed="rId3"/>
          <a:stretch>
            <a:fillRect/>
          </a:stretch>
        </p:blipFill>
        <p:spPr>
          <a:xfrm>
            <a:off x="7936230" y="3999230"/>
            <a:ext cx="834390" cy="549275"/>
          </a:xfrm>
          <a:prstGeom prst="rect">
            <a:avLst/>
          </a:prstGeom>
        </p:spPr>
      </p:pic>
      <p:pic>
        <p:nvPicPr>
          <p:cNvPr id="4" name="图片 3" descr="重点"/>
          <p:cNvPicPr>
            <a:picLocks noChangeAspect="1"/>
          </p:cNvPicPr>
          <p:nvPr/>
        </p:nvPicPr>
        <p:blipFill>
          <a:blip r:embed="rId3"/>
          <a:stretch>
            <a:fillRect/>
          </a:stretch>
        </p:blipFill>
        <p:spPr>
          <a:xfrm>
            <a:off x="7515860" y="3154680"/>
            <a:ext cx="834390" cy="549275"/>
          </a:xfrm>
          <a:prstGeom prst="rect">
            <a:avLst/>
          </a:prstGeom>
        </p:spPr>
      </p:pic>
      <p:pic>
        <p:nvPicPr>
          <p:cNvPr id="6" name="图片 5" descr="重点"/>
          <p:cNvPicPr>
            <a:picLocks noChangeAspect="1"/>
          </p:cNvPicPr>
          <p:nvPr/>
        </p:nvPicPr>
        <p:blipFill>
          <a:blip r:embed="rId3"/>
          <a:stretch>
            <a:fillRect/>
          </a:stretch>
        </p:blipFill>
        <p:spPr>
          <a:xfrm>
            <a:off x="7101840" y="2334260"/>
            <a:ext cx="834390" cy="5492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noChangeArrowheads="1"/>
          </p:cNvSpPr>
          <p:nvPr>
            <p:ph type="title"/>
          </p:nvPr>
        </p:nvSpPr>
        <p:spPr/>
        <p:txBody>
          <a:bodyPr/>
          <a:lstStyle/>
          <a:p>
            <a:r>
              <a:rPr lang="en-US" altLang="zh-CN"/>
              <a:t>HTML5</a:t>
            </a:r>
            <a:r>
              <a:rPr lang="zh-CN" altLang="en-US"/>
              <a:t>应用场景</a:t>
            </a:r>
          </a:p>
        </p:txBody>
      </p:sp>
      <p:sp>
        <p:nvSpPr>
          <p:cNvPr id="7171" name="内容占位符 2"/>
          <p:cNvSpPr>
            <a:spLocks noGrp="1" noChangeArrowheads="1"/>
          </p:cNvSpPr>
          <p:nvPr>
            <p:ph idx="1"/>
          </p:nvPr>
        </p:nvSpPr>
        <p:spPr/>
        <p:txBody>
          <a:bodyPr/>
          <a:lstStyle/>
          <a:p>
            <a:r>
              <a:rPr lang="zh-CN" altLang="en-US"/>
              <a:t>酷炫网站制作</a:t>
            </a:r>
          </a:p>
          <a:p>
            <a:r>
              <a:rPr lang="zh-CN" altLang="en-US"/>
              <a:t>游戏开发</a:t>
            </a:r>
          </a:p>
          <a:p>
            <a:r>
              <a:rPr lang="zh-CN" altLang="en-US"/>
              <a:t>移动开发</a:t>
            </a:r>
          </a:p>
          <a:p>
            <a:r>
              <a:rPr lang="zh-CN" altLang="en-US"/>
              <a:t>应用开发</a:t>
            </a:r>
          </a:p>
          <a:p>
            <a:endParaRPr lang="zh-CN" altLang="en-US"/>
          </a:p>
          <a:p>
            <a:pPr lvl="1"/>
            <a:endParaRPr lang="zh-CN" altLang="en-US"/>
          </a:p>
          <a:p>
            <a:pPr lvl="1"/>
            <a:endParaRPr lang="zh-CN" altLang="en-US"/>
          </a:p>
        </p:txBody>
      </p:sp>
      <p:pic>
        <p:nvPicPr>
          <p:cNvPr id="4" name="内容占位符 3" descr="a"/>
          <p:cNvPicPr>
            <a:picLocks noChangeAspect="1"/>
          </p:cNvPicPr>
          <p:nvPr/>
        </p:nvPicPr>
        <p:blipFill>
          <a:blip r:embed="rId3"/>
          <a:stretch>
            <a:fillRect/>
          </a:stretch>
        </p:blipFill>
        <p:spPr>
          <a:xfrm>
            <a:off x="4660900" y="1402080"/>
            <a:ext cx="4475480" cy="2395220"/>
          </a:xfrm>
          <a:prstGeom prst="rect">
            <a:avLst/>
          </a:prstGeom>
          <a:noFill/>
          <a:ln w="9525">
            <a:noFill/>
          </a:ln>
        </p:spPr>
      </p:pic>
      <p:pic>
        <p:nvPicPr>
          <p:cNvPr id="6" name="图片 5" descr="b"/>
          <p:cNvPicPr>
            <a:picLocks noChangeAspect="1"/>
          </p:cNvPicPr>
          <p:nvPr/>
        </p:nvPicPr>
        <p:blipFill>
          <a:blip r:embed="rId4"/>
          <a:stretch>
            <a:fillRect/>
          </a:stretch>
        </p:blipFill>
        <p:spPr>
          <a:xfrm>
            <a:off x="4660900" y="3980815"/>
            <a:ext cx="4476115" cy="2145665"/>
          </a:xfrm>
          <a:prstGeom prst="rect">
            <a:avLst/>
          </a:prstGeom>
          <a:ln>
            <a:solidFill>
              <a:schemeClr val="tx1"/>
            </a:solidFill>
          </a:ln>
        </p:spPr>
      </p:pic>
      <p:pic>
        <p:nvPicPr>
          <p:cNvPr id="9" name="内容占位符 8"/>
          <p:cNvPicPr>
            <a:picLocks noChangeAspect="1"/>
          </p:cNvPicPr>
          <p:nvPr/>
        </p:nvPicPr>
        <p:blipFill>
          <a:blip r:embed="rId5"/>
          <a:stretch>
            <a:fillRect/>
          </a:stretch>
        </p:blipFill>
        <p:spPr>
          <a:xfrm>
            <a:off x="4660900" y="1265555"/>
            <a:ext cx="3657600" cy="2715260"/>
          </a:xfrm>
          <a:prstGeom prst="rect">
            <a:avLst/>
          </a:prstGeom>
          <a:noFill/>
          <a:ln w="9525">
            <a:noFill/>
          </a:ln>
        </p:spPr>
      </p:pic>
      <p:pic>
        <p:nvPicPr>
          <p:cNvPr id="2" name="图片 1" descr="1633448b4463177494"/>
          <p:cNvPicPr>
            <a:picLocks noChangeAspect="1"/>
          </p:cNvPicPr>
          <p:nvPr/>
        </p:nvPicPr>
        <p:blipFill>
          <a:blip r:embed="rId6"/>
          <a:stretch>
            <a:fillRect/>
          </a:stretch>
        </p:blipFill>
        <p:spPr>
          <a:xfrm>
            <a:off x="4660900" y="4069080"/>
            <a:ext cx="3657600" cy="2057400"/>
          </a:xfrm>
          <a:prstGeom prst="rect">
            <a:avLst/>
          </a:prstGeom>
        </p:spPr>
      </p:pic>
      <p:pic>
        <p:nvPicPr>
          <p:cNvPr id="3" name="图片 2" descr="微信图片_20180403152205"/>
          <p:cNvPicPr>
            <a:picLocks noChangeAspect="1"/>
          </p:cNvPicPr>
          <p:nvPr/>
        </p:nvPicPr>
        <p:blipFill>
          <a:blip r:embed="rId7"/>
          <a:stretch>
            <a:fillRect/>
          </a:stretch>
        </p:blipFill>
        <p:spPr>
          <a:xfrm>
            <a:off x="7045325" y="1312545"/>
            <a:ext cx="2580640" cy="4589145"/>
          </a:xfrm>
          <a:prstGeom prst="rect">
            <a:avLst/>
          </a:prstGeom>
          <a:ln>
            <a:solidFill>
              <a:schemeClr val="bg1">
                <a:lumMod val="85000"/>
              </a:schemeClr>
            </a:solidFill>
          </a:ln>
        </p:spPr>
      </p:pic>
      <p:pic>
        <p:nvPicPr>
          <p:cNvPr id="5" name="图片 4" descr="微信图片_20180403152444"/>
          <p:cNvPicPr>
            <a:picLocks noChangeAspect="1"/>
          </p:cNvPicPr>
          <p:nvPr/>
        </p:nvPicPr>
        <p:blipFill>
          <a:blip r:embed="rId8"/>
          <a:stretch>
            <a:fillRect/>
          </a:stretch>
        </p:blipFill>
        <p:spPr>
          <a:xfrm>
            <a:off x="4258310" y="1308100"/>
            <a:ext cx="2583180" cy="4593590"/>
          </a:xfrm>
          <a:prstGeom prst="rect">
            <a:avLst/>
          </a:prstGeom>
          <a:ln>
            <a:solidFill>
              <a:schemeClr val="bg1">
                <a:lumMod val="85000"/>
              </a:schemeClr>
            </a:solidFill>
          </a:ln>
        </p:spPr>
      </p:pic>
      <p:pic>
        <p:nvPicPr>
          <p:cNvPr id="8" name="图片 7"/>
          <p:cNvPicPr>
            <a:picLocks noChangeAspect="1"/>
          </p:cNvPicPr>
          <p:nvPr/>
        </p:nvPicPr>
        <p:blipFill>
          <a:blip r:embed="rId9"/>
          <a:stretch>
            <a:fillRect/>
          </a:stretch>
        </p:blipFill>
        <p:spPr>
          <a:xfrm>
            <a:off x="4258310" y="1695450"/>
            <a:ext cx="6710045" cy="38233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22" presetClass="exit" presetSubtype="8" fill="hold" nodeType="withEffect">
                                  <p:stCondLst>
                                    <p:cond delay="0"/>
                                  </p:stCondLst>
                                  <p:childTnLst>
                                    <p:animEffect transition="out" filter="wipe(left)">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7171">
                                            <p:txEl>
                                              <p:pRg st="1" end="1"/>
                                            </p:txEl>
                                          </p:spTgt>
                                        </p:tgtEl>
                                        <p:attrNameLst>
                                          <p:attrName>style.visibility</p:attrName>
                                        </p:attrNameLst>
                                      </p:cBhvr>
                                      <p:to>
                                        <p:strVal val="visible"/>
                                      </p:to>
                                    </p:set>
                                    <p:animEffect transition="in" filter="wipe(left)">
                                      <p:cBhvr>
                                        <p:cTn id="14" dur="500"/>
                                        <p:tgtEl>
                                          <p:spTgt spid="7171">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nodeType="clickEffect">
                                  <p:stCondLst>
                                    <p:cond delay="0"/>
                                  </p:stCondLst>
                                  <p:childTnLst>
                                    <p:animEffect transition="out" filter="wipe(left)">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22" presetClass="exit" presetSubtype="8" fill="hold" nodeType="withEffect">
                                  <p:stCondLst>
                                    <p:cond delay="0"/>
                                  </p:stCondLst>
                                  <p:childTnLst>
                                    <p:animEffect transition="out" filter="wipe(left)">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7171">
                                            <p:txEl>
                                              <p:pRg st="2" end="2"/>
                                            </p:txEl>
                                          </p:spTgt>
                                        </p:tgtEl>
                                        <p:attrNameLst>
                                          <p:attrName>style.visibility</p:attrName>
                                        </p:attrNameLst>
                                      </p:cBhvr>
                                      <p:to>
                                        <p:strVal val="visible"/>
                                      </p:to>
                                    </p:set>
                                    <p:animEffect transition="in" filter="wipe(left)">
                                      <p:cBhvr>
                                        <p:cTn id="34" dur="500"/>
                                        <p:tgtEl>
                                          <p:spTgt spid="7171">
                                            <p:txEl>
                                              <p:pRg st="2" end="2"/>
                                            </p:txEl>
                                          </p:spTgt>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500"/>
                                        <p:tgtEl>
                                          <p:spTgt spid="5"/>
                                        </p:tgtEl>
                                      </p:cBhvr>
                                    </p:animEffect>
                                  </p:childTnLst>
                                </p:cTn>
                              </p:par>
                            </p:childTnLst>
                          </p:cTn>
                        </p:par>
                        <p:par>
                          <p:cTn id="39" fill="hold">
                            <p:stCondLst>
                              <p:cond delay="1500"/>
                            </p:stCondLst>
                            <p:childTnLst>
                              <p:par>
                                <p:cTn id="40" presetID="22" presetClass="entr" presetSubtype="8"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nodeType="clickEffect">
                                  <p:stCondLst>
                                    <p:cond delay="0"/>
                                  </p:stCondLst>
                                  <p:childTnLst>
                                    <p:animEffect transition="out" filter="wipe(left)">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22" presetClass="exit" presetSubtype="8" fill="hold" nodeType="withEffect">
                                  <p:stCondLst>
                                    <p:cond delay="0"/>
                                  </p:stCondLst>
                                  <p:childTnLst>
                                    <p:animEffect transition="out" filter="wipe(left)">
                                      <p:cBhvr>
                                        <p:cTn id="49" dur="500"/>
                                        <p:tgtEl>
                                          <p:spTgt spid="3"/>
                                        </p:tgtEl>
                                      </p:cBhvr>
                                    </p:animEffect>
                                    <p:set>
                                      <p:cBhvr>
                                        <p:cTn id="50" dur="1" fill="hold">
                                          <p:stCondLst>
                                            <p:cond delay="499"/>
                                          </p:stCondLst>
                                        </p:cTn>
                                        <p:tgtEl>
                                          <p:spTgt spid="3"/>
                                        </p:tgtEl>
                                        <p:attrNameLst>
                                          <p:attrName>style.visibility</p:attrName>
                                        </p:attrNameLst>
                                      </p:cBhvr>
                                      <p:to>
                                        <p:strVal val="hidden"/>
                                      </p:to>
                                    </p:se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7171">
                                            <p:txEl>
                                              <p:pRg st="3" end="3"/>
                                            </p:txEl>
                                          </p:spTgt>
                                        </p:tgtEl>
                                        <p:attrNameLst>
                                          <p:attrName>style.visibility</p:attrName>
                                        </p:attrNameLst>
                                      </p:cBhvr>
                                      <p:to>
                                        <p:strVal val="visible"/>
                                      </p:to>
                                    </p:set>
                                    <p:animEffect transition="in" filter="wipe(left)">
                                      <p:cBhvr>
                                        <p:cTn id="54" dur="500"/>
                                        <p:tgtEl>
                                          <p:spTgt spid="7171">
                                            <p:txEl>
                                              <p:pRg st="3" end="3"/>
                                            </p:txEl>
                                          </p:spTgt>
                                        </p:tgtEl>
                                      </p:cBhvr>
                                    </p:animEffect>
                                  </p:childTnLst>
                                </p:cTn>
                              </p:par>
                            </p:childTnLst>
                          </p:cTn>
                        </p:par>
                        <p:par>
                          <p:cTn id="55" fill="hold">
                            <p:stCondLst>
                              <p:cond delay="1000"/>
                            </p:stCondLst>
                            <p:childTnLst>
                              <p:par>
                                <p:cTn id="56" presetID="22" presetClass="entr" presetSubtype="8" fill="hold"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left)">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noChangeArrowheads="1"/>
          </p:cNvSpPr>
          <p:nvPr>
            <p:ph type="title"/>
          </p:nvPr>
        </p:nvSpPr>
        <p:spPr/>
        <p:txBody>
          <a:bodyPr/>
          <a:lstStyle/>
          <a:p>
            <a:r>
              <a:rPr lang="zh-CN" altLang="en-US"/>
              <a:t>什么是</a:t>
            </a:r>
            <a:r>
              <a:rPr lang="en-US" altLang="zh-CN"/>
              <a:t>HTML5</a:t>
            </a:r>
          </a:p>
        </p:txBody>
      </p:sp>
      <p:sp>
        <p:nvSpPr>
          <p:cNvPr id="7171" name="内容占位符 2"/>
          <p:cNvSpPr>
            <a:spLocks noGrp="1" noChangeArrowheads="1"/>
          </p:cNvSpPr>
          <p:nvPr>
            <p:ph idx="1"/>
          </p:nvPr>
        </p:nvSpPr>
        <p:spPr/>
        <p:txBody>
          <a:bodyPr/>
          <a:lstStyle/>
          <a:p>
            <a:r>
              <a:rPr lang="zh-CN" altLang="en-US"/>
              <a:t>HTML5是用于取代</a:t>
            </a:r>
            <a:r>
              <a:rPr lang="en-US" altLang="zh-CN"/>
              <a:t>HTML</a:t>
            </a:r>
            <a:r>
              <a:rPr lang="zh-CN" altLang="en-US"/>
              <a:t>和</a:t>
            </a:r>
            <a:r>
              <a:rPr lang="en-US" altLang="zh-CN"/>
              <a:t>XHTML</a:t>
            </a:r>
            <a:r>
              <a:rPr lang="zh-CN" altLang="en-US"/>
              <a:t>的标准版本</a:t>
            </a:r>
          </a:p>
          <a:p>
            <a:r>
              <a:rPr lang="zh-CN" altLang="en-US"/>
              <a:t>新特性</a:t>
            </a:r>
          </a:p>
          <a:p>
            <a:pPr lvl="1"/>
            <a:r>
              <a:rPr lang="zh-CN" altLang="en-US"/>
              <a:t>新的语义化标签，比如 header、footer、nav</a:t>
            </a:r>
          </a:p>
          <a:p>
            <a:pPr lvl="1"/>
            <a:r>
              <a:rPr lang="zh-CN" altLang="en-US"/>
              <a:t>新的表单控件，比如 email、url、search</a:t>
            </a:r>
          </a:p>
          <a:p>
            <a:pPr lvl="1"/>
            <a:r>
              <a:rPr lang="zh-CN" altLang="en-US"/>
              <a:t>用于绘画的 canvas 元素</a:t>
            </a:r>
          </a:p>
          <a:p>
            <a:pPr lvl="1"/>
            <a:r>
              <a:rPr lang="zh-CN" altLang="en-US"/>
              <a:t>用于媒介回放的 video 和 audio 元素</a:t>
            </a:r>
          </a:p>
          <a:p>
            <a:pPr lvl="1"/>
            <a:endParaRPr lang="zh-CN" altLang="en-US"/>
          </a:p>
          <a:p>
            <a:pPr lvl="1"/>
            <a:endParaRPr lang="zh-CN" altLang="en-US"/>
          </a:p>
        </p:txBody>
      </p:sp>
    </p:spTree>
  </p:cSld>
  <p:clrMapOvr>
    <a:masterClrMapping/>
  </p:clrMapOvr>
</p:sld>
</file>

<file path=ppt/theme/theme1.xml><?xml version="1.0" encoding="utf-8"?>
<a:theme xmlns:a="http://schemas.openxmlformats.org/drawingml/2006/main" name="Office 主题_2">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2811</Words>
  <Application>Microsoft Office PowerPoint</Application>
  <PresentationFormat>自定义</PresentationFormat>
  <Paragraphs>491</Paragraphs>
  <Slides>38</Slides>
  <Notes>35</Notes>
  <HiddenSlides>0</HiddenSlides>
  <MMClips>0</MMClips>
  <ScaleCrop>false</ScaleCrop>
  <HeadingPairs>
    <vt:vector size="4" baseType="variant">
      <vt:variant>
        <vt:lpstr>主题</vt:lpstr>
      </vt:variant>
      <vt:variant>
        <vt:i4>1</vt:i4>
      </vt:variant>
      <vt:variant>
        <vt:lpstr>幻灯片标题</vt:lpstr>
      </vt:variant>
      <vt:variant>
        <vt:i4>38</vt:i4>
      </vt:variant>
    </vt:vector>
  </HeadingPairs>
  <TitlesOfParts>
    <vt:vector size="39" baseType="lpstr">
      <vt:lpstr>Office 主题_2</vt:lpstr>
      <vt:lpstr>第一章  HTML5新增元素及属性</vt:lpstr>
      <vt:lpstr>本课目标</vt:lpstr>
      <vt:lpstr>课程结构图</vt:lpstr>
      <vt:lpstr>课程项目展示</vt:lpstr>
      <vt:lpstr>学习方法</vt:lpstr>
      <vt:lpstr>本章任务</vt:lpstr>
      <vt:lpstr>本章目标</vt:lpstr>
      <vt:lpstr>HTML5应用场景</vt:lpstr>
      <vt:lpstr>什么是HTML5</vt:lpstr>
      <vt:lpstr>分析页面布局3-1</vt:lpstr>
      <vt:lpstr>分析页面布局3-2</vt:lpstr>
      <vt:lpstr>分析页面布局3-3</vt:lpstr>
      <vt:lpstr>HTML5新增结构元素</vt:lpstr>
      <vt:lpstr>HTML5新增网页元素</vt:lpstr>
      <vt:lpstr>HTML5废除的元素</vt:lpstr>
      <vt:lpstr> HTML5新增全局属性 </vt:lpstr>
      <vt:lpstr> HTML5废除的属性 </vt:lpstr>
      <vt:lpstr>CSS3高级选择器</vt:lpstr>
      <vt:lpstr>优先级算法</vt:lpstr>
      <vt:lpstr>学生操作—搭建网易邮箱页面</vt:lpstr>
      <vt:lpstr>共性问题集中讲解</vt:lpstr>
      <vt:lpstr>HTML5表单的应用场景</vt:lpstr>
      <vt:lpstr>HTML5新增input类型</vt:lpstr>
      <vt:lpstr>HTML5新增input类型—email</vt:lpstr>
      <vt:lpstr>HTML5新增input类型—url</vt:lpstr>
      <vt:lpstr>HTML5新增input类型—color&amp;search</vt:lpstr>
      <vt:lpstr>HTML5新增input类型—number</vt:lpstr>
      <vt:lpstr>HTML5新增input类型—range</vt:lpstr>
      <vt:lpstr>HTML5新增input类型—Date pickers</vt:lpstr>
      <vt:lpstr>表单的初级验证</vt:lpstr>
      <vt:lpstr>表单初级验证的方法</vt:lpstr>
      <vt:lpstr>placeholder</vt:lpstr>
      <vt:lpstr>required</vt:lpstr>
      <vt:lpstr>pattern</vt:lpstr>
      <vt:lpstr>学生操作—制作QQ注册页面验证</vt:lpstr>
      <vt:lpstr>共性问题集中讲解</vt:lpstr>
      <vt:lpstr>总结</vt:lpstr>
      <vt:lpstr>作业</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谢伟民</dc:creator>
  <cp:lastModifiedBy>Lenovo</cp:lastModifiedBy>
  <cp:revision>423</cp:revision>
  <dcterms:created xsi:type="dcterms:W3CDTF">2018-02-05T01:07:00Z</dcterms:created>
  <dcterms:modified xsi:type="dcterms:W3CDTF">2019-12-16T01:03:07Z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